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2"/>
  </p:notesMasterIdLst>
  <p:sldIdLst>
    <p:sldId id="256" r:id="rId2"/>
    <p:sldId id="258" r:id="rId3"/>
    <p:sldId id="259" r:id="rId4"/>
    <p:sldId id="261" r:id="rId5"/>
    <p:sldId id="263" r:id="rId6"/>
    <p:sldId id="334" r:id="rId7"/>
    <p:sldId id="305" r:id="rId8"/>
    <p:sldId id="264" r:id="rId9"/>
    <p:sldId id="306" r:id="rId10"/>
    <p:sldId id="273" r:id="rId11"/>
    <p:sldId id="307" r:id="rId12"/>
    <p:sldId id="309" r:id="rId13"/>
    <p:sldId id="308" r:id="rId14"/>
    <p:sldId id="269" r:id="rId15"/>
    <p:sldId id="310" r:id="rId16"/>
    <p:sldId id="277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9" r:id="rId25"/>
    <p:sldId id="320" r:id="rId26"/>
    <p:sldId id="321" r:id="rId27"/>
    <p:sldId id="322" r:id="rId28"/>
    <p:sldId id="324" r:id="rId29"/>
    <p:sldId id="323" r:id="rId30"/>
    <p:sldId id="325" r:id="rId31"/>
    <p:sldId id="326" r:id="rId32"/>
    <p:sldId id="327" r:id="rId33"/>
    <p:sldId id="328" r:id="rId34"/>
    <p:sldId id="331" r:id="rId35"/>
    <p:sldId id="332" r:id="rId36"/>
    <p:sldId id="333" r:id="rId37"/>
    <p:sldId id="329" r:id="rId38"/>
    <p:sldId id="283" r:id="rId39"/>
    <p:sldId id="330" r:id="rId40"/>
    <p:sldId id="284" r:id="rId41"/>
  </p:sldIdLst>
  <p:sldSz cx="9144000" cy="5143500" type="screen16x9"/>
  <p:notesSz cx="6858000" cy="9144000"/>
  <p:embeddedFontLst>
    <p:embeddedFont>
      <p:font typeface="Cabin" panose="020B0604020202020204" charset="0"/>
      <p:regular r:id="rId43"/>
    </p:embeddedFont>
    <p:embeddedFont>
      <p:font typeface="Didact Gothic" panose="00000500000000000000" pitchFamily="2" charset="0"/>
      <p:regular r:id="rId44"/>
    </p:embeddedFont>
    <p:embeddedFont>
      <p:font typeface="Lexend ExtraBold" panose="020B0604020202020204" charset="0"/>
      <p:bold r:id="rId45"/>
    </p:embeddedFont>
    <p:embeddedFont>
      <p:font typeface="Old Standard TT" panose="020B0604020202020204" charset="0"/>
      <p:regular r:id="rId46"/>
      <p:bold r:id="rId47"/>
      <p:italic r:id="rId48"/>
    </p:embeddedFont>
    <p:embeddedFont>
      <p:font typeface="Roboto Condensed Light" panose="02000000000000000000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B35A79-7C24-4580-8EAF-E76E7C1C4B30}">
  <a:tblStyle styleId="{7FB35A79-7C24-4580-8EAF-E76E7C1C4B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06" autoAdjust="0"/>
  </p:normalViewPr>
  <p:slideViewPr>
    <p:cSldViewPr snapToGrid="0">
      <p:cViewPr varScale="1">
        <p:scale>
          <a:sx n="92" d="100"/>
          <a:sy n="92" d="100"/>
        </p:scale>
        <p:origin x="1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dd3286a6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dd3286a6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58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80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579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dd3286a66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dd3286a66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697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fe0ca072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2fe0ca072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fe0ca072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2fe0ca072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033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fe0ca072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2fe0ca072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706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fe0ca072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2fe0ca072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26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dd3286a6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dd3286a6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963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dd3286a66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dd3286a66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572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25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121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621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946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93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06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77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35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489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302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50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6671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366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3674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189d2428_0_19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189d2428_0_19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224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136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1dd3286a66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1dd3286a66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dd3286a66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dd3286a66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562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Goal</a:t>
            </a:r>
            <a:r>
              <a:rPr lang="en-US" dirty="0"/>
              <a:t>: Improve radar signal processing by utilizing Convolutional Neural Networks (CNNs) for adaptive beamforming (ABF).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Objective</a:t>
            </a:r>
            <a:r>
              <a:rPr lang="en-US" dirty="0"/>
              <a:t>: Enhance target detection and clutter suppression in urban terrains using FPGA-based implementations.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Neural networks, particularly convolutional neural networks (CNNs), have demonstrated success across various fields.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df404932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df404932a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implementation focuses on optimizing performance and energy efficiency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Ground-moving target indicator (GMTI) radars in complex terrains face multipath scattering, non-stationary clutter, and array miscalibration.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 processing is typically performed using </a:t>
            </a:r>
          </a:p>
          <a:p>
            <a:r>
              <a:rPr lang="en-US" sz="1800" dirty="0">
                <a:solidFill>
                  <a:srgbClr val="231F20"/>
                </a:solidFill>
                <a:effectLst/>
                <a:latin typeface="NimbusRomNo9L"/>
              </a:rPr>
              <a:t>simple plane-wave, point target, constant </a:t>
            </a:r>
            <a:endParaRPr lang="en-US" dirty="0"/>
          </a:p>
          <a:p>
            <a:r>
              <a:rPr lang="en-US" sz="1800" dirty="0">
                <a:solidFill>
                  <a:srgbClr val="231F20"/>
                </a:solidFill>
                <a:effectLst/>
                <a:latin typeface="NimbusRomNo9L"/>
              </a:rPr>
              <a:t>velocity assumptions to beamform the receive antenna array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56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df404932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df404932a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model learns the urban clutter and noise environment.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169155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10-layer </a:t>
            </a:r>
            <a:r>
              <a:rPr lang="en-US" dirty="0" err="1"/>
              <a:t>ResNet</a:t>
            </a:r>
            <a:r>
              <a:rPr lang="en-US" dirty="0"/>
              <a:t> model chosen to balance classification accuracy and inference speed.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Conventional PE design uses standard convolution operations with input </a:t>
            </a:r>
            <a:r>
              <a:rPr lang="en-US" dirty="0" err="1"/>
              <a:t>buffers.Systolic</a:t>
            </a:r>
            <a:r>
              <a:rPr lang="en-US" dirty="0"/>
              <a:t> PE design utilizes a SIMD vector accumulation format for efficient data flow.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09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2" name="Google Shape;12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1" name="Google Shape;261;p2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62" name="Google Shape;262;p23"/>
            <p:cNvCxnSpPr/>
            <p:nvPr/>
          </p:nvCxnSpPr>
          <p:spPr>
            <a:xfrm>
              <a:off x="-21425" y="2571750"/>
              <a:ext cx="647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23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>
            <a:spLocks noGrp="1"/>
          </p:cNvSpPr>
          <p:nvPr>
            <p:ph type="title"/>
          </p:nvPr>
        </p:nvSpPr>
        <p:spPr>
          <a:xfrm>
            <a:off x="2295150" y="691800"/>
            <a:ext cx="4553700" cy="1024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2854650" y="1609925"/>
            <a:ext cx="3434700" cy="1426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2685596" y="3795016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70" name="Google Shape;270;p2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71" name="Google Shape;271;p2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2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2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7" name="Google Shape;277;p2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2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0" name="Google Shape;290;p2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 flipH="1">
            <a:off x="1071619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1"/>
          </p:nvPr>
        </p:nvSpPr>
        <p:spPr>
          <a:xfrm flipH="1">
            <a:off x="1071619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2"/>
          </p:nvPr>
        </p:nvSpPr>
        <p:spPr>
          <a:xfrm flipH="1">
            <a:off x="1071619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3"/>
          </p:nvPr>
        </p:nvSpPr>
        <p:spPr>
          <a:xfrm flipH="1">
            <a:off x="1071619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title" idx="4"/>
          </p:nvPr>
        </p:nvSpPr>
        <p:spPr>
          <a:xfrm>
            <a:off x="5951681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5"/>
          </p:nvPr>
        </p:nvSpPr>
        <p:spPr>
          <a:xfrm>
            <a:off x="5951681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 idx="6"/>
          </p:nvPr>
        </p:nvSpPr>
        <p:spPr>
          <a:xfrm>
            <a:off x="5951681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7"/>
          </p:nvPr>
        </p:nvSpPr>
        <p:spPr>
          <a:xfrm>
            <a:off x="5951681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title" idx="8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2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19" name="Google Shape;219;p2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2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2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2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3" name="Google Shape;223;p20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89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" name="Google Shape;25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7" name="Google Shape;37;p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Google Shape;40;p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2298750" y="1249600"/>
            <a:ext cx="4546500" cy="9933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98750" y="2412263"/>
            <a:ext cx="4546500" cy="135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83" name="Google Shape;83;p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9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9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" name="Google Shape;89;p9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3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6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9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5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6" hasCustomPrompt="1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7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8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9" hasCustomPrompt="1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0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1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8" name="Google Shape;138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>
            <a:spLocks noGrp="1"/>
          </p:cNvSpPr>
          <p:nvPr>
            <p:ph type="title"/>
          </p:nvPr>
        </p:nvSpPr>
        <p:spPr>
          <a:xfrm>
            <a:off x="2642550" y="2977131"/>
            <a:ext cx="3858900" cy="53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ubTitle" idx="1"/>
          </p:nvPr>
        </p:nvSpPr>
        <p:spPr>
          <a:xfrm>
            <a:off x="1714500" y="1634469"/>
            <a:ext cx="5715000" cy="1203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7" name="Google Shape;157;p1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58" name="Google Shape;158;p15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5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4" name="Google Shape;164;p15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880000" y="1353625"/>
            <a:ext cx="3571200" cy="1198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879825" y="2709575"/>
            <a:ext cx="3353700" cy="1080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1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77" name="Google Shape;177;p1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" name="Google Shape;183;p17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87" name="Google Shape;187;p1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" name="Google Shape;190;p18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1094861" y="1101325"/>
            <a:ext cx="6954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1"/>
          </p:nvPr>
        </p:nvSpPr>
        <p:spPr>
          <a:xfrm>
            <a:off x="1094861" y="1506475"/>
            <a:ext cx="6954300" cy="77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2"/>
          </p:nvPr>
        </p:nvSpPr>
        <p:spPr>
          <a:xfrm>
            <a:off x="1094861" y="2282875"/>
            <a:ext cx="6954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3"/>
          </p:nvPr>
        </p:nvSpPr>
        <p:spPr>
          <a:xfrm>
            <a:off x="1094861" y="2688025"/>
            <a:ext cx="6954300" cy="77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4"/>
          </p:nvPr>
        </p:nvSpPr>
        <p:spPr>
          <a:xfrm>
            <a:off x="1094861" y="3464425"/>
            <a:ext cx="6954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5"/>
          </p:nvPr>
        </p:nvSpPr>
        <p:spPr>
          <a:xfrm>
            <a:off x="1094861" y="3869575"/>
            <a:ext cx="6954300" cy="77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title" idx="6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4" r:id="rId9"/>
    <p:sldLayoutId id="2147483669" r:id="rId10"/>
    <p:sldLayoutId id="2147483670" r:id="rId11"/>
    <p:sldLayoutId id="2147483671" r:id="rId12"/>
    <p:sldLayoutId id="2147483672" r:id="rId13"/>
    <p:sldLayoutId id="214748367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avi.sourceforge.io/download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rankrayal.com/2021/07/07/latency-in-leo-" TargetMode="External"/><Relationship Id="rId4" Type="http://schemas.openxmlformats.org/officeDocument/2006/relationships/hyperlink" Target="https://savi.sourceforge.io/manu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ctrTitle"/>
          </p:nvPr>
        </p:nvSpPr>
        <p:spPr>
          <a:xfrm>
            <a:off x="1167161" y="1593830"/>
            <a:ext cx="6520218" cy="658061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br>
              <a:rPr lang="en-GB" sz="7200" dirty="0"/>
            </a:br>
            <a:r>
              <a:rPr lang="en-US" sz="2400" dirty="0">
                <a:solidFill>
                  <a:srgbClr val="231F20"/>
                </a:solidFill>
                <a:effectLst/>
                <a:latin typeface="NimbusRomNo9L"/>
              </a:rPr>
              <a:t>Efficient FPGA Implementation of a Convolutional </a:t>
            </a:r>
            <a:br>
              <a:rPr lang="en-US" sz="2800" dirty="0"/>
            </a:br>
            <a:r>
              <a:rPr lang="en-US" sz="2400" dirty="0">
                <a:solidFill>
                  <a:srgbClr val="231F20"/>
                </a:solidFill>
                <a:effectLst/>
                <a:latin typeface="NimbusRomNo9L"/>
              </a:rPr>
              <a:t>Neural Network for Radar Signal Processing</a:t>
            </a:r>
            <a:endParaRPr sz="6600" dirty="0">
              <a:solidFill>
                <a:schemeClr val="dk1"/>
              </a:solidFill>
            </a:endParaRPr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1"/>
          </p:nvPr>
        </p:nvSpPr>
        <p:spPr>
          <a:xfrm>
            <a:off x="5248507" y="3983395"/>
            <a:ext cx="3323536" cy="102501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en-US" sz="1400" dirty="0"/>
              <a:t>Presented to: Prof. </a:t>
            </a:r>
            <a:r>
              <a:rPr lang="fr-FR" sz="1400" dirty="0"/>
              <a:t>Jean-Christophe </a:t>
            </a:r>
          </a:p>
          <a:p>
            <a:r>
              <a:rPr lang="en-US" sz="1400" dirty="0"/>
              <a:t>                      Prof. Audrey Martini</a:t>
            </a:r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1"/>
          </p:nvPr>
        </p:nvSpPr>
        <p:spPr>
          <a:xfrm>
            <a:off x="1724250" y="4618671"/>
            <a:ext cx="5695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 i="1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32" name="Picture 8" descr="INSA Rennes (@INSA_Rennes) / X">
            <a:extLst>
              <a:ext uri="{FF2B5EF4-FFF2-40B4-BE49-F238E27FC236}">
                <a16:creationId xmlns:a16="http://schemas.microsoft.com/office/drawing/2014/main" id="{98B261D3-E963-E894-CAA4-107CB320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09" y="535408"/>
            <a:ext cx="1896753" cy="8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51236C-C69A-E4FF-E7C2-62A150690879}"/>
              </a:ext>
            </a:extLst>
          </p:cNvPr>
          <p:cNvSpPr txBox="1"/>
          <p:nvPr/>
        </p:nvSpPr>
        <p:spPr>
          <a:xfrm>
            <a:off x="1167161" y="2285189"/>
            <a:ext cx="652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dact Gothic" panose="00000500000000000000" pitchFamily="2" charset="0"/>
              </a:rPr>
              <a:t>Authors: </a:t>
            </a:r>
            <a:r>
              <a:rPr lang="en-US" dirty="0" err="1">
                <a:latin typeface="Didact Gothic" panose="00000500000000000000" pitchFamily="2" charset="0"/>
              </a:rPr>
              <a:t>Jingchi</a:t>
            </a:r>
            <a:r>
              <a:rPr lang="en-US" dirty="0">
                <a:latin typeface="Didact Gothic" panose="00000500000000000000" pitchFamily="2" charset="0"/>
              </a:rPr>
              <a:t> Zhang, </a:t>
            </a:r>
            <a:r>
              <a:rPr lang="en-US" dirty="0" err="1">
                <a:latin typeface="Didact Gothic" panose="00000500000000000000" pitchFamily="2" charset="0"/>
              </a:rPr>
              <a:t>Yihao</a:t>
            </a:r>
            <a:r>
              <a:rPr lang="en-US" dirty="0">
                <a:latin typeface="Didact Gothic" panose="00000500000000000000" pitchFamily="2" charset="0"/>
              </a:rPr>
              <a:t> Huang, </a:t>
            </a:r>
            <a:r>
              <a:rPr lang="en-US" dirty="0" err="1">
                <a:latin typeface="Didact Gothic" panose="00000500000000000000" pitchFamily="2" charset="0"/>
              </a:rPr>
              <a:t>Huanrui</a:t>
            </a:r>
            <a:r>
              <a:rPr lang="en-US" dirty="0">
                <a:latin typeface="Didact Gothic" panose="00000500000000000000" pitchFamily="2" charset="0"/>
              </a:rPr>
              <a:t> Yang, Michael Martinez, Granger Hickman, Jeffrey Krolik, Hai 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2166E-8178-2354-2E47-0BD18FD263B0}"/>
              </a:ext>
            </a:extLst>
          </p:cNvPr>
          <p:cNvSpPr txBox="1"/>
          <p:nvPr/>
        </p:nvSpPr>
        <p:spPr>
          <a:xfrm>
            <a:off x="3330498" y="2778932"/>
            <a:ext cx="2483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idact Gothic" panose="00000500000000000000" pitchFamily="2" charset="0"/>
              </a:rPr>
              <a:t>Affiliation: Duke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BB0DBF-5010-ACC3-B934-EA6D1715BD03}"/>
              </a:ext>
            </a:extLst>
          </p:cNvPr>
          <p:cNvSpPr txBox="1"/>
          <p:nvPr/>
        </p:nvSpPr>
        <p:spPr>
          <a:xfrm>
            <a:off x="1311891" y="3148577"/>
            <a:ext cx="652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dact Gothic" panose="00000500000000000000" pitchFamily="2" charset="0"/>
              </a:rPr>
              <a:t>Conference: 2021 IEEE 3rd International Conference on Artificial Intelligence Circuits and Systems (AICAS)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5" y="527846"/>
            <a:ext cx="35712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SaVi (1)</a:t>
            </a:r>
            <a:endParaRPr dirty="0"/>
          </a:p>
        </p:txBody>
      </p:sp>
      <p:sp>
        <p:nvSpPr>
          <p:cNvPr id="544" name="Google Shape;544;p47"/>
          <p:cNvSpPr txBox="1">
            <a:spLocks noGrp="1"/>
          </p:cNvSpPr>
          <p:nvPr>
            <p:ph type="subTitle" idx="1"/>
          </p:nvPr>
        </p:nvSpPr>
        <p:spPr>
          <a:xfrm>
            <a:off x="622400" y="1250818"/>
            <a:ext cx="6152473" cy="159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bin" panose="020B0604020202020204" charset="0"/>
            </a:endParaRPr>
          </a:p>
        </p:txBody>
      </p:sp>
      <p:sp>
        <p:nvSpPr>
          <p:cNvPr id="552" name="Google Shape;552;p47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9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A6A5C6-D6C3-5F81-B337-C8C13E7EA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60" y="2571681"/>
            <a:ext cx="3666448" cy="1837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D3284-0A76-B3AA-9F1C-84E53835E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377" y="2571681"/>
            <a:ext cx="3829223" cy="1837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09C08-10BC-1510-9E4A-EAE35604FE88}"/>
              </a:ext>
            </a:extLst>
          </p:cNvPr>
          <p:cNvSpPr txBox="1"/>
          <p:nvPr/>
        </p:nvSpPr>
        <p:spPr>
          <a:xfrm>
            <a:off x="1149042" y="4364154"/>
            <a:ext cx="324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Conventional PE design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DE467-4D14-82AB-62CD-40892E36D731}"/>
              </a:ext>
            </a:extLst>
          </p:cNvPr>
          <p:cNvSpPr txBox="1"/>
          <p:nvPr/>
        </p:nvSpPr>
        <p:spPr>
          <a:xfrm>
            <a:off x="5328316" y="4364154"/>
            <a:ext cx="324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Systolic PE design overview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5" y="527846"/>
            <a:ext cx="35712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SaVi (2)</a:t>
            </a:r>
            <a:endParaRPr dirty="0"/>
          </a:p>
        </p:txBody>
      </p:sp>
      <p:sp>
        <p:nvSpPr>
          <p:cNvPr id="544" name="Google Shape;544;p47"/>
          <p:cNvSpPr txBox="1">
            <a:spLocks noGrp="1"/>
          </p:cNvSpPr>
          <p:nvPr>
            <p:ph type="subTitle" idx="1"/>
          </p:nvPr>
        </p:nvSpPr>
        <p:spPr>
          <a:xfrm>
            <a:off x="622500" y="1512392"/>
            <a:ext cx="7688876" cy="836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Allow extraction of the spherical coordinates and orbital parameters of each satellite in the chosen constellation </a:t>
            </a:r>
          </a:p>
        </p:txBody>
      </p:sp>
      <p:sp>
        <p:nvSpPr>
          <p:cNvPr id="552" name="Google Shape;552;p47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10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3" name="Google Shape;545;p47">
            <a:extLst>
              <a:ext uri="{FF2B5EF4-FFF2-40B4-BE49-F238E27FC236}">
                <a16:creationId xmlns:a16="http://schemas.microsoft.com/office/drawing/2014/main" id="{75A7452F-5E01-7F97-BC81-A90A2EF23896}"/>
              </a:ext>
            </a:extLst>
          </p:cNvPr>
          <p:cNvGrpSpPr/>
          <p:nvPr/>
        </p:nvGrpSpPr>
        <p:grpSpPr>
          <a:xfrm>
            <a:off x="1099513" y="2571749"/>
            <a:ext cx="3296021" cy="2054433"/>
            <a:chOff x="4572600" y="1047375"/>
            <a:chExt cx="3571200" cy="2931500"/>
          </a:xfrm>
        </p:grpSpPr>
        <p:sp>
          <p:nvSpPr>
            <p:cNvPr id="4" name="Google Shape;546;p47">
              <a:extLst>
                <a:ext uri="{FF2B5EF4-FFF2-40B4-BE49-F238E27FC236}">
                  <a16:creationId xmlns:a16="http://schemas.microsoft.com/office/drawing/2014/main" id="{DEA64B35-603A-313B-D27E-97E1C657CA37}"/>
                </a:ext>
              </a:extLst>
            </p:cNvPr>
            <p:cNvSpPr/>
            <p:nvPr/>
          </p:nvSpPr>
          <p:spPr>
            <a:xfrm>
              <a:off x="5778750" y="3201137"/>
              <a:ext cx="1158900" cy="761100"/>
            </a:xfrm>
            <a:prstGeom prst="trapezoid">
              <a:avLst>
                <a:gd name="adj" fmla="val 7613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7;p47">
              <a:extLst>
                <a:ext uri="{FF2B5EF4-FFF2-40B4-BE49-F238E27FC236}">
                  <a16:creationId xmlns:a16="http://schemas.microsoft.com/office/drawing/2014/main" id="{502C0974-FD64-C0E7-D0C3-ABD6FFF88DE6}"/>
                </a:ext>
              </a:extLst>
            </p:cNvPr>
            <p:cNvSpPr/>
            <p:nvPr/>
          </p:nvSpPr>
          <p:spPr>
            <a:xfrm>
              <a:off x="4572600" y="1047375"/>
              <a:ext cx="3571200" cy="2421300"/>
            </a:xfrm>
            <a:prstGeom prst="roundRect">
              <a:avLst>
                <a:gd name="adj" fmla="val 56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8;p47">
              <a:extLst>
                <a:ext uri="{FF2B5EF4-FFF2-40B4-BE49-F238E27FC236}">
                  <a16:creationId xmlns:a16="http://schemas.microsoft.com/office/drawing/2014/main" id="{7C52E5A8-0216-BAA1-7BF1-22DD5E96A921}"/>
                </a:ext>
              </a:extLst>
            </p:cNvPr>
            <p:cNvSpPr/>
            <p:nvPr/>
          </p:nvSpPr>
          <p:spPr>
            <a:xfrm>
              <a:off x="5713500" y="3884975"/>
              <a:ext cx="1289400" cy="93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4;p47">
            <a:extLst>
              <a:ext uri="{FF2B5EF4-FFF2-40B4-BE49-F238E27FC236}">
                <a16:creationId xmlns:a16="http://schemas.microsoft.com/office/drawing/2014/main" id="{CEF2E787-FCB5-AAF8-FEA5-9724DD0F1729}"/>
              </a:ext>
            </a:extLst>
          </p:cNvPr>
          <p:cNvSpPr txBox="1">
            <a:spLocks/>
          </p:cNvSpPr>
          <p:nvPr/>
        </p:nvSpPr>
        <p:spPr>
          <a:xfrm>
            <a:off x="4658059" y="2136950"/>
            <a:ext cx="3430618" cy="83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Step2: Use Ubuntu to extract data</a:t>
            </a:r>
          </a:p>
        </p:txBody>
      </p:sp>
      <p:sp>
        <p:nvSpPr>
          <p:cNvPr id="12" name="Google Shape;544;p47">
            <a:extLst>
              <a:ext uri="{FF2B5EF4-FFF2-40B4-BE49-F238E27FC236}">
                <a16:creationId xmlns:a16="http://schemas.microsoft.com/office/drawing/2014/main" id="{4E3DF9C0-BAFF-4F6A-56EA-2165A38C427B}"/>
              </a:ext>
            </a:extLst>
          </p:cNvPr>
          <p:cNvSpPr txBox="1">
            <a:spLocks/>
          </p:cNvSpPr>
          <p:nvPr/>
        </p:nvSpPr>
        <p:spPr>
          <a:xfrm>
            <a:off x="622500" y="2129438"/>
            <a:ext cx="3860290" cy="83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Step1 : Save satellites parameters in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tcl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 file </a:t>
            </a:r>
          </a:p>
        </p:txBody>
      </p:sp>
      <p:grpSp>
        <p:nvGrpSpPr>
          <p:cNvPr id="13" name="Google Shape;545;p47">
            <a:extLst>
              <a:ext uri="{FF2B5EF4-FFF2-40B4-BE49-F238E27FC236}">
                <a16:creationId xmlns:a16="http://schemas.microsoft.com/office/drawing/2014/main" id="{F6C77C3C-F10B-598F-9F1C-C576BC2FD32B}"/>
              </a:ext>
            </a:extLst>
          </p:cNvPr>
          <p:cNvGrpSpPr/>
          <p:nvPr/>
        </p:nvGrpSpPr>
        <p:grpSpPr>
          <a:xfrm>
            <a:off x="4690641" y="2571749"/>
            <a:ext cx="3296021" cy="2054433"/>
            <a:chOff x="4572600" y="1047375"/>
            <a:chExt cx="3571200" cy="2931500"/>
          </a:xfrm>
        </p:grpSpPr>
        <p:sp>
          <p:nvSpPr>
            <p:cNvPr id="14" name="Google Shape;546;p47">
              <a:extLst>
                <a:ext uri="{FF2B5EF4-FFF2-40B4-BE49-F238E27FC236}">
                  <a16:creationId xmlns:a16="http://schemas.microsoft.com/office/drawing/2014/main" id="{100EB6B6-7758-32AD-86B7-47931F8B812F}"/>
                </a:ext>
              </a:extLst>
            </p:cNvPr>
            <p:cNvSpPr/>
            <p:nvPr/>
          </p:nvSpPr>
          <p:spPr>
            <a:xfrm>
              <a:off x="5778750" y="3201137"/>
              <a:ext cx="1158900" cy="761100"/>
            </a:xfrm>
            <a:prstGeom prst="trapezoid">
              <a:avLst>
                <a:gd name="adj" fmla="val 7613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7;p47">
              <a:extLst>
                <a:ext uri="{FF2B5EF4-FFF2-40B4-BE49-F238E27FC236}">
                  <a16:creationId xmlns:a16="http://schemas.microsoft.com/office/drawing/2014/main" id="{64B6E6AE-EAFC-9CD3-01C7-1565B4885CAE}"/>
                </a:ext>
              </a:extLst>
            </p:cNvPr>
            <p:cNvSpPr/>
            <p:nvPr/>
          </p:nvSpPr>
          <p:spPr>
            <a:xfrm>
              <a:off x="4572600" y="1047375"/>
              <a:ext cx="3571200" cy="2421300"/>
            </a:xfrm>
            <a:prstGeom prst="roundRect">
              <a:avLst>
                <a:gd name="adj" fmla="val 56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8;p47">
              <a:extLst>
                <a:ext uri="{FF2B5EF4-FFF2-40B4-BE49-F238E27FC236}">
                  <a16:creationId xmlns:a16="http://schemas.microsoft.com/office/drawing/2014/main" id="{AB9D6FBE-D84F-9452-2F69-B9552D7845CE}"/>
                </a:ext>
              </a:extLst>
            </p:cNvPr>
            <p:cNvSpPr/>
            <p:nvPr/>
          </p:nvSpPr>
          <p:spPr>
            <a:xfrm>
              <a:off x="5713500" y="3884975"/>
              <a:ext cx="1289400" cy="93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12519AE-F5DE-4D78-98AF-FD6FDC72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38" y="2639314"/>
            <a:ext cx="3162463" cy="15170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B13EC3-FE2B-876D-2BBD-ABCF43506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357" y="3186637"/>
            <a:ext cx="3096443" cy="98619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chemeClr val="tx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9BB8A1-7FAC-84B3-ECEC-F91E28BF3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897" y="2633250"/>
            <a:ext cx="3146903" cy="5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93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5" y="527846"/>
            <a:ext cx="35712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SaVi (3)</a:t>
            </a:r>
            <a:endParaRPr dirty="0"/>
          </a:p>
        </p:txBody>
      </p:sp>
      <p:sp>
        <p:nvSpPr>
          <p:cNvPr id="552" name="Google Shape;552;p47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11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4D4E21CD-EF09-88C8-84C2-53A601A724CF}"/>
              </a:ext>
            </a:extLst>
          </p:cNvPr>
          <p:cNvSpPr/>
          <p:nvPr/>
        </p:nvSpPr>
        <p:spPr>
          <a:xfrm>
            <a:off x="4680296" y="1434448"/>
            <a:ext cx="3824367" cy="2450299"/>
          </a:xfrm>
          <a:custGeom>
            <a:avLst/>
            <a:gdLst/>
            <a:ahLst/>
            <a:cxnLst/>
            <a:rect l="l" t="t" r="r" b="b"/>
            <a:pathLst>
              <a:path w="7921754" h="4900598">
                <a:moveTo>
                  <a:pt x="0" y="0"/>
                </a:moveTo>
                <a:lnTo>
                  <a:pt x="7921754" y="0"/>
                </a:lnTo>
                <a:lnTo>
                  <a:pt x="7921754" y="4900598"/>
                </a:lnTo>
                <a:lnTo>
                  <a:pt x="0" y="4900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01" r="-5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2">
            <a:extLst>
              <a:ext uri="{FF2B5EF4-FFF2-40B4-BE49-F238E27FC236}">
                <a16:creationId xmlns:a16="http://schemas.microsoft.com/office/drawing/2014/main" id="{72ECD64D-DAE1-F929-1702-66C72900DB62}"/>
              </a:ext>
            </a:extLst>
          </p:cNvPr>
          <p:cNvSpPr/>
          <p:nvPr/>
        </p:nvSpPr>
        <p:spPr>
          <a:xfrm>
            <a:off x="639337" y="1434448"/>
            <a:ext cx="3860290" cy="2450299"/>
          </a:xfrm>
          <a:custGeom>
            <a:avLst/>
            <a:gdLst/>
            <a:ahLst/>
            <a:cxnLst/>
            <a:rect l="l" t="t" r="r" b="b"/>
            <a:pathLst>
              <a:path w="7898658" h="4900598">
                <a:moveTo>
                  <a:pt x="0" y="0"/>
                </a:moveTo>
                <a:lnTo>
                  <a:pt x="7898658" y="0"/>
                </a:lnTo>
                <a:lnTo>
                  <a:pt x="7898658" y="4900598"/>
                </a:lnTo>
                <a:lnTo>
                  <a:pt x="0" y="4900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960" r="-199222" b="-1225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Google Shape;544;p47">
            <a:extLst>
              <a:ext uri="{FF2B5EF4-FFF2-40B4-BE49-F238E27FC236}">
                <a16:creationId xmlns:a16="http://schemas.microsoft.com/office/drawing/2014/main" id="{A80FDB83-439A-7D72-2CE8-AEB195E88FCE}"/>
              </a:ext>
            </a:extLst>
          </p:cNvPr>
          <p:cNvSpPr txBox="1">
            <a:spLocks/>
          </p:cNvSpPr>
          <p:nvPr/>
        </p:nvSpPr>
        <p:spPr>
          <a:xfrm>
            <a:off x="626530" y="4049773"/>
            <a:ext cx="3860290" cy="83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SaVi’s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 Orbital Parameters</a:t>
            </a:r>
          </a:p>
        </p:txBody>
      </p:sp>
      <p:sp>
        <p:nvSpPr>
          <p:cNvPr id="20" name="Google Shape;544;p47">
            <a:extLst>
              <a:ext uri="{FF2B5EF4-FFF2-40B4-BE49-F238E27FC236}">
                <a16:creationId xmlns:a16="http://schemas.microsoft.com/office/drawing/2014/main" id="{2307E2BB-BB9B-1462-E231-C24343685EA1}"/>
              </a:ext>
            </a:extLst>
          </p:cNvPr>
          <p:cNvSpPr txBox="1">
            <a:spLocks/>
          </p:cNvSpPr>
          <p:nvPr/>
        </p:nvSpPr>
        <p:spPr>
          <a:xfrm>
            <a:off x="4644373" y="4049773"/>
            <a:ext cx="3860290" cy="83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Orbital Parameters</a:t>
            </a:r>
          </a:p>
        </p:txBody>
      </p:sp>
    </p:spTree>
    <p:extLst>
      <p:ext uri="{BB962C8B-B14F-4D97-AF65-F5344CB8AC3E}">
        <p14:creationId xmlns:p14="http://schemas.microsoft.com/office/powerpoint/2010/main" val="95893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24250" y="2881450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9" name="Google Shape;349;p33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12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673403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503" name="Google Shape;503;p43"/>
          <p:cNvSpPr txBox="1">
            <a:spLocks noGrp="1"/>
          </p:cNvSpPr>
          <p:nvPr>
            <p:ph type="body" idx="1"/>
          </p:nvPr>
        </p:nvSpPr>
        <p:spPr>
          <a:xfrm>
            <a:off x="244215" y="1350116"/>
            <a:ext cx="8327356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Focus on the LEO satellite networks to enhance communication making it faster and more reliable.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800" b="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Use </a:t>
            </a:r>
            <a:r>
              <a:rPr lang="en-US" sz="1800" b="0" dirty="0" err="1"/>
              <a:t>SaVi</a:t>
            </a:r>
            <a:r>
              <a:rPr lang="en-US" sz="1800" b="0" dirty="0"/>
              <a:t> to track and understand the orbital paths of satellites in real-time.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800" b="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Gain insights into the movements and coverage resulting a comprehensive understanding of satellite behavior and communication.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Try to build a grid of Inter Satellite Links (ISL) by utilizing extracted data from </a:t>
            </a:r>
            <a:r>
              <a:rPr lang="en-US" sz="1800" b="0" dirty="0" err="1"/>
              <a:t>SaVi</a:t>
            </a:r>
            <a:r>
              <a:rPr lang="en-US" sz="1800" b="0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0" dirty="0"/>
          </a:p>
        </p:txBody>
      </p:sp>
      <p:sp>
        <p:nvSpPr>
          <p:cNvPr id="2" name="Google Shape;369;p35">
            <a:extLst>
              <a:ext uri="{FF2B5EF4-FFF2-40B4-BE49-F238E27FC236}">
                <a16:creationId xmlns:a16="http://schemas.microsoft.com/office/drawing/2014/main" id="{5187E9F5-3DB9-5384-C635-DE46B3809BA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13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24250" y="2881450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Constellations</a:t>
            </a:r>
            <a:endParaRPr dirty="0"/>
          </a:p>
        </p:txBody>
      </p:sp>
      <p:sp>
        <p:nvSpPr>
          <p:cNvPr id="349" name="Google Shape;349;p33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14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12282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1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Constellations (1)</a:t>
            </a:r>
            <a:endParaRPr dirty="0"/>
          </a:p>
        </p:txBody>
      </p:sp>
      <p:sp>
        <p:nvSpPr>
          <p:cNvPr id="597" name="Google Shape;597;p51"/>
          <p:cNvSpPr txBox="1"/>
          <p:nvPr/>
        </p:nvSpPr>
        <p:spPr>
          <a:xfrm>
            <a:off x="1463100" y="1867147"/>
            <a:ext cx="26586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 b="1" dirty="0">
                <a:latin typeface="Old Standard TT"/>
                <a:ea typeface="Old Standard TT"/>
                <a:cs typeface="Old Standard TT"/>
                <a:sym typeface="Old Standard TT"/>
              </a:rPr>
              <a:t>StarLink </a:t>
            </a:r>
            <a:endParaRPr sz="2200" b="1" dirty="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98" name="Google Shape;598;p51"/>
          <p:cNvSpPr txBox="1"/>
          <p:nvPr/>
        </p:nvSpPr>
        <p:spPr>
          <a:xfrm>
            <a:off x="985273" y="2200878"/>
            <a:ext cx="3614254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 algn="l">
              <a:buFont typeface="+mj-lt"/>
              <a:buAutoNum type="arabicPeriod"/>
            </a:pPr>
            <a:r>
              <a:rPr lang="en-US" dirty="0"/>
              <a:t>lunched by </a:t>
            </a:r>
            <a:r>
              <a:rPr lang="en-US" dirty="0" err="1"/>
              <a:t>spaceX</a:t>
            </a:r>
            <a:endParaRPr lang="en-US" dirty="0"/>
          </a:p>
          <a:p>
            <a:pPr marL="800100" lvl="1" indent="-342900" algn="l">
              <a:buFont typeface="+mj-lt"/>
              <a:buAutoNum type="arabicPeriod"/>
            </a:pPr>
            <a:r>
              <a:rPr lang="en-US" dirty="0"/>
              <a:t> Consists of 1584 satellites.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dirty="0"/>
              <a:t>Orbit the earth at 550km above the earth</a:t>
            </a:r>
          </a:p>
        </p:txBody>
      </p:sp>
      <p:sp>
        <p:nvSpPr>
          <p:cNvPr id="599" name="Google Shape;599;p51"/>
          <p:cNvSpPr txBox="1"/>
          <p:nvPr/>
        </p:nvSpPr>
        <p:spPr>
          <a:xfrm>
            <a:off x="6420250" y="1889960"/>
            <a:ext cx="26586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 b="1" dirty="0">
                <a:latin typeface="Old Standard TT"/>
                <a:ea typeface="Old Standard TT"/>
                <a:cs typeface="Old Standard TT"/>
                <a:sym typeface="Old Standard TT"/>
              </a:rPr>
              <a:t>Telesat</a:t>
            </a:r>
            <a:endParaRPr sz="2200" b="1" dirty="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00" name="Google Shape;600;p51"/>
          <p:cNvSpPr txBox="1"/>
          <p:nvPr/>
        </p:nvSpPr>
        <p:spPr>
          <a:xfrm>
            <a:off x="5986217" y="2190410"/>
            <a:ext cx="2990166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 algn="l">
              <a:buFont typeface="+mj-lt"/>
              <a:buAutoNum type="arabicPeriod"/>
            </a:pPr>
            <a:r>
              <a:rPr lang="en-US" dirty="0"/>
              <a:t>lunched by </a:t>
            </a:r>
            <a:r>
              <a:rPr lang="en-US" dirty="0" err="1"/>
              <a:t>spaceX</a:t>
            </a:r>
            <a:r>
              <a:rPr lang="en-US" dirty="0"/>
              <a:t> 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dirty="0"/>
              <a:t>consists of 126 satellites.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dirty="0"/>
              <a:t>Orbit at 1,000 km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02" name="Google Shape;602;p51"/>
          <p:cNvSpPr txBox="1"/>
          <p:nvPr/>
        </p:nvSpPr>
        <p:spPr>
          <a:xfrm>
            <a:off x="639154" y="1173575"/>
            <a:ext cx="77040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Group of satellites that are strategically positioned in orbits around the Earth.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03" name="Google Shape;603;p51"/>
          <p:cNvSpPr/>
          <p:nvPr/>
        </p:nvSpPr>
        <p:spPr>
          <a:xfrm>
            <a:off x="720000" y="2211844"/>
            <a:ext cx="743100" cy="74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 sz="32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04" name="Google Shape;604;p51"/>
          <p:cNvSpPr/>
          <p:nvPr/>
        </p:nvSpPr>
        <p:spPr>
          <a:xfrm>
            <a:off x="5699368" y="2254469"/>
            <a:ext cx="743100" cy="74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sz="3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Google Shape;597;p51">
            <a:extLst>
              <a:ext uri="{FF2B5EF4-FFF2-40B4-BE49-F238E27FC236}">
                <a16:creationId xmlns:a16="http://schemas.microsoft.com/office/drawing/2014/main" id="{2E9EFD49-35AC-25AF-6FD9-F7046123B8B1}"/>
              </a:ext>
            </a:extLst>
          </p:cNvPr>
          <p:cNvSpPr txBox="1"/>
          <p:nvPr/>
        </p:nvSpPr>
        <p:spPr>
          <a:xfrm>
            <a:off x="3863795" y="3036291"/>
            <a:ext cx="26586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 b="1" dirty="0">
                <a:latin typeface="Old Standard TT"/>
                <a:ea typeface="Old Standard TT"/>
                <a:cs typeface="Old Standard TT"/>
                <a:sym typeface="Old Standard TT"/>
              </a:rPr>
              <a:t>Project Kuiper </a:t>
            </a:r>
            <a:endParaRPr sz="2200" b="1" dirty="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Google Shape;603;p51">
            <a:extLst>
              <a:ext uri="{FF2B5EF4-FFF2-40B4-BE49-F238E27FC236}">
                <a16:creationId xmlns:a16="http://schemas.microsoft.com/office/drawing/2014/main" id="{21FF7546-DDAA-0FA1-DAD5-B5F26AB657FE}"/>
              </a:ext>
            </a:extLst>
          </p:cNvPr>
          <p:cNvSpPr/>
          <p:nvPr/>
        </p:nvSpPr>
        <p:spPr>
          <a:xfrm>
            <a:off x="3120695" y="3384891"/>
            <a:ext cx="743100" cy="74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 sz="32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Google Shape;600;p51">
            <a:extLst>
              <a:ext uri="{FF2B5EF4-FFF2-40B4-BE49-F238E27FC236}">
                <a16:creationId xmlns:a16="http://schemas.microsoft.com/office/drawing/2014/main" id="{609C56EA-4B44-A4C1-8EAC-41E98CC9A15B}"/>
              </a:ext>
            </a:extLst>
          </p:cNvPr>
          <p:cNvSpPr txBox="1"/>
          <p:nvPr/>
        </p:nvSpPr>
        <p:spPr>
          <a:xfrm>
            <a:off x="3452302" y="3363124"/>
            <a:ext cx="3781122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 algn="l">
              <a:buFont typeface="+mj-lt"/>
              <a:buAutoNum type="arabicPeriod"/>
            </a:pPr>
            <a:r>
              <a:rPr lang="en-US"/>
              <a:t>lunched by Amazon 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/>
              <a:t>consists of 1296 satellites.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/>
              <a:t>Orbit at 500 km</a:t>
            </a:r>
            <a:endParaRPr lang="en-US" dirty="0"/>
          </a:p>
        </p:txBody>
      </p:sp>
      <p:sp>
        <p:nvSpPr>
          <p:cNvPr id="6" name="Google Shape;602;p51">
            <a:extLst>
              <a:ext uri="{FF2B5EF4-FFF2-40B4-BE49-F238E27FC236}">
                <a16:creationId xmlns:a16="http://schemas.microsoft.com/office/drawing/2014/main" id="{0F1090C0-8B11-B9B8-9AC2-97D06856565E}"/>
              </a:ext>
            </a:extLst>
          </p:cNvPr>
          <p:cNvSpPr txBox="1"/>
          <p:nvPr/>
        </p:nvSpPr>
        <p:spPr>
          <a:xfrm>
            <a:off x="639154" y="3790357"/>
            <a:ext cx="7704000" cy="67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 algn="l">
              <a:buFont typeface="+mj-lt"/>
              <a:buAutoNum type="arabicPeriod"/>
            </a:pPr>
            <a:endParaRPr lang="en-US" sz="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These constellations aim to provide high-speed Internet services with low latency and an innovative global network.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7" name="Google Shape;369;p35">
            <a:extLst>
              <a:ext uri="{FF2B5EF4-FFF2-40B4-BE49-F238E27FC236}">
                <a16:creationId xmlns:a16="http://schemas.microsoft.com/office/drawing/2014/main" id="{3AEC69ED-F7B5-D47F-A331-C6CBC14EE4B7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15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1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Constellations (2)</a:t>
            </a:r>
            <a:endParaRPr dirty="0"/>
          </a:p>
        </p:txBody>
      </p:sp>
      <p:sp>
        <p:nvSpPr>
          <p:cNvPr id="5" name="Google Shape;503;p43">
            <a:extLst>
              <a:ext uri="{FF2B5EF4-FFF2-40B4-BE49-F238E27FC236}">
                <a16:creationId xmlns:a16="http://schemas.microsoft.com/office/drawing/2014/main" id="{4C0A51A9-6508-25FC-F194-6DFEE8C5AED0}"/>
              </a:ext>
            </a:extLst>
          </p:cNvPr>
          <p:cNvSpPr txBox="1">
            <a:spLocks/>
          </p:cNvSpPr>
          <p:nvPr/>
        </p:nvSpPr>
        <p:spPr>
          <a:xfrm>
            <a:off x="720000" y="1546671"/>
            <a:ext cx="7704000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Telesat</a:t>
            </a:r>
            <a:r>
              <a:rPr lang="en-US" sz="1600" dirty="0"/>
              <a:t> constellation is composed of Polar </a:t>
            </a:r>
            <a:r>
              <a:rPr lang="en-US" sz="1600" dirty="0" err="1"/>
              <a:t>Telesat</a:t>
            </a:r>
            <a:r>
              <a:rPr lang="en-US" sz="1600" dirty="0"/>
              <a:t> and Inclined </a:t>
            </a:r>
            <a:r>
              <a:rPr lang="en-US" sz="1600" dirty="0" err="1"/>
              <a:t>Telesat</a:t>
            </a:r>
            <a:r>
              <a:rPr lang="en-US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Polar </a:t>
            </a:r>
            <a:r>
              <a:rPr lang="en-US" sz="1600" dirty="0" err="1"/>
              <a:t>Telesat</a:t>
            </a:r>
            <a:r>
              <a:rPr lang="en-US" sz="1600" dirty="0"/>
              <a:t> consists of satellites orbiting the Earth in near-polar orbits which results in covering the entire globe including the polar regions.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Inclined </a:t>
            </a:r>
            <a:r>
              <a:rPr lang="en-US" sz="1600" dirty="0" err="1"/>
              <a:t>Telesat</a:t>
            </a:r>
            <a:r>
              <a:rPr lang="en-US" sz="1600" dirty="0"/>
              <a:t> consists of satellites in which their orbits are inclined at an angle with respect to the equatorial plane of the Earth.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Telesat</a:t>
            </a:r>
            <a:r>
              <a:rPr lang="en-US" sz="1600" dirty="0"/>
              <a:t> provides global coverage.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</p:txBody>
      </p:sp>
      <p:sp>
        <p:nvSpPr>
          <p:cNvPr id="8" name="Google Shape;369;p35">
            <a:extLst>
              <a:ext uri="{FF2B5EF4-FFF2-40B4-BE49-F238E27FC236}">
                <a16:creationId xmlns:a16="http://schemas.microsoft.com/office/drawing/2014/main" id="{2C95249D-8A17-7C2C-BE3A-2DA14E042EDD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16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41131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1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Constellations (3)</a:t>
            </a:r>
            <a:endParaRPr dirty="0"/>
          </a:p>
        </p:txBody>
      </p:sp>
      <p:sp>
        <p:nvSpPr>
          <p:cNvPr id="8" name="Google Shape;369;p35">
            <a:extLst>
              <a:ext uri="{FF2B5EF4-FFF2-40B4-BE49-F238E27FC236}">
                <a16:creationId xmlns:a16="http://schemas.microsoft.com/office/drawing/2014/main" id="{2C95249D-8A17-7C2C-BE3A-2DA14E042EDD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17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DC28B8B3-EE44-70DD-F996-8147191EF316}"/>
              </a:ext>
            </a:extLst>
          </p:cNvPr>
          <p:cNvSpPr/>
          <p:nvPr/>
        </p:nvSpPr>
        <p:spPr>
          <a:xfrm>
            <a:off x="1079065" y="1435525"/>
            <a:ext cx="3335205" cy="2855006"/>
          </a:xfrm>
          <a:custGeom>
            <a:avLst/>
            <a:gdLst/>
            <a:ahLst/>
            <a:cxnLst/>
            <a:rect l="l" t="t" r="r" b="b"/>
            <a:pathLst>
              <a:path w="6670410" h="5710011">
                <a:moveTo>
                  <a:pt x="0" y="0"/>
                </a:moveTo>
                <a:lnTo>
                  <a:pt x="6670410" y="0"/>
                </a:lnTo>
                <a:lnTo>
                  <a:pt x="6670410" y="5710011"/>
                </a:lnTo>
                <a:lnTo>
                  <a:pt x="0" y="5710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rnd">
            <a:noFill/>
            <a:prstDash val="dash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AEF557A5-7463-7684-AC44-A709E155036D}"/>
              </a:ext>
            </a:extLst>
          </p:cNvPr>
          <p:cNvSpPr/>
          <p:nvPr/>
        </p:nvSpPr>
        <p:spPr>
          <a:xfrm>
            <a:off x="4910517" y="1457103"/>
            <a:ext cx="3349689" cy="2811849"/>
          </a:xfrm>
          <a:custGeom>
            <a:avLst/>
            <a:gdLst/>
            <a:ahLst/>
            <a:cxnLst/>
            <a:rect l="l" t="t" r="r" b="b"/>
            <a:pathLst>
              <a:path w="6699377" h="5623697">
                <a:moveTo>
                  <a:pt x="0" y="0"/>
                </a:moveTo>
                <a:lnTo>
                  <a:pt x="6699377" y="0"/>
                </a:lnTo>
                <a:lnTo>
                  <a:pt x="6699377" y="5623698"/>
                </a:lnTo>
                <a:lnTo>
                  <a:pt x="0" y="562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290" t="-4632" r="-367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B9DA5575-2040-8AC1-5FD5-DC3173D8B975}"/>
              </a:ext>
            </a:extLst>
          </p:cNvPr>
          <p:cNvSpPr txBox="1"/>
          <p:nvPr/>
        </p:nvSpPr>
        <p:spPr>
          <a:xfrm>
            <a:off x="1237639" y="4426261"/>
            <a:ext cx="2660777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 err="1">
                <a:solidFill>
                  <a:schemeClr val="tx1"/>
                </a:solidFill>
                <a:latin typeface="Old Standard TT" panose="020B0604020202020204" charset="0"/>
              </a:rPr>
              <a:t>StarLink</a:t>
            </a:r>
            <a:r>
              <a:rPr lang="en-US" sz="1800" dirty="0">
                <a:solidFill>
                  <a:schemeClr val="tx1"/>
                </a:solidFill>
                <a:latin typeface="Old Standard TT" panose="020B0604020202020204" charset="0"/>
              </a:rPr>
              <a:t> Constellation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2076B0FF-B0EE-9086-0178-D5773CECAADD}"/>
              </a:ext>
            </a:extLst>
          </p:cNvPr>
          <p:cNvSpPr txBox="1"/>
          <p:nvPr/>
        </p:nvSpPr>
        <p:spPr>
          <a:xfrm>
            <a:off x="5196467" y="4321728"/>
            <a:ext cx="3063739" cy="550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chemeClr val="tx1"/>
                </a:solidFill>
                <a:latin typeface="Old Standard TT" panose="020B0604020202020204" charset="0"/>
              </a:rPr>
              <a:t>Project Kuiper</a:t>
            </a:r>
          </a:p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chemeClr val="tx1"/>
                </a:solidFill>
                <a:latin typeface="Old Standard TT" panose="020B0604020202020204" charset="0"/>
              </a:rPr>
              <a:t> Constellation</a:t>
            </a:r>
          </a:p>
        </p:txBody>
      </p:sp>
    </p:spTree>
    <p:extLst>
      <p:ext uri="{BB962C8B-B14F-4D97-AF65-F5344CB8AC3E}">
        <p14:creationId xmlns:p14="http://schemas.microsoft.com/office/powerpoint/2010/main" val="16655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1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Constellations (4)</a:t>
            </a:r>
            <a:endParaRPr dirty="0"/>
          </a:p>
        </p:txBody>
      </p:sp>
      <p:sp>
        <p:nvSpPr>
          <p:cNvPr id="8" name="Google Shape;369;p35">
            <a:extLst>
              <a:ext uri="{FF2B5EF4-FFF2-40B4-BE49-F238E27FC236}">
                <a16:creationId xmlns:a16="http://schemas.microsoft.com/office/drawing/2014/main" id="{2C95249D-8A17-7C2C-BE3A-2DA14E042EDD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18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CE949F72-CD54-304E-C4C6-739AE5822B72}"/>
              </a:ext>
            </a:extLst>
          </p:cNvPr>
          <p:cNvSpPr/>
          <p:nvPr/>
        </p:nvSpPr>
        <p:spPr>
          <a:xfrm>
            <a:off x="4951143" y="1304777"/>
            <a:ext cx="3278457" cy="2682631"/>
          </a:xfrm>
          <a:custGeom>
            <a:avLst/>
            <a:gdLst/>
            <a:ahLst/>
            <a:cxnLst/>
            <a:rect l="l" t="t" r="r" b="b"/>
            <a:pathLst>
              <a:path w="6034275" h="5365262">
                <a:moveTo>
                  <a:pt x="0" y="0"/>
                </a:moveTo>
                <a:lnTo>
                  <a:pt x="6034275" y="0"/>
                </a:lnTo>
                <a:lnTo>
                  <a:pt x="6034275" y="5365262"/>
                </a:lnTo>
                <a:lnTo>
                  <a:pt x="0" y="536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422" t="-4368" r="-42476" b="-61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0841E020-B6E4-A887-76C8-642924D25875}"/>
              </a:ext>
            </a:extLst>
          </p:cNvPr>
          <p:cNvSpPr/>
          <p:nvPr/>
        </p:nvSpPr>
        <p:spPr>
          <a:xfrm>
            <a:off x="807182" y="1304777"/>
            <a:ext cx="3385677" cy="2682631"/>
          </a:xfrm>
          <a:custGeom>
            <a:avLst/>
            <a:gdLst/>
            <a:ahLst/>
            <a:cxnLst/>
            <a:rect l="l" t="t" r="r" b="b"/>
            <a:pathLst>
              <a:path w="6202288" h="5365262">
                <a:moveTo>
                  <a:pt x="0" y="0"/>
                </a:moveTo>
                <a:lnTo>
                  <a:pt x="6202288" y="0"/>
                </a:lnTo>
                <a:lnTo>
                  <a:pt x="6202288" y="5365262"/>
                </a:lnTo>
                <a:lnTo>
                  <a:pt x="0" y="536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80" t="-14578" r="-1528" b="-89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BF5746E-8709-8D82-0C67-E7B54F5CACD6}"/>
              </a:ext>
            </a:extLst>
          </p:cNvPr>
          <p:cNvSpPr txBox="1"/>
          <p:nvPr/>
        </p:nvSpPr>
        <p:spPr>
          <a:xfrm>
            <a:off x="1282500" y="4141561"/>
            <a:ext cx="2660777" cy="55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chemeClr val="tx1"/>
                </a:solidFill>
                <a:latin typeface="Old Standard TT" panose="020B0604020202020204" charset="0"/>
              </a:rPr>
              <a:t>Inclined </a:t>
            </a:r>
            <a:r>
              <a:rPr lang="en-US" sz="1800" dirty="0" err="1">
                <a:solidFill>
                  <a:schemeClr val="tx1"/>
                </a:solidFill>
                <a:latin typeface="Old Standard TT" panose="020B0604020202020204" charset="0"/>
              </a:rPr>
              <a:t>Telesat</a:t>
            </a:r>
            <a:r>
              <a:rPr lang="en-US" sz="1800" dirty="0">
                <a:solidFill>
                  <a:schemeClr val="tx1"/>
                </a:solidFill>
                <a:latin typeface="Old Standard TT" panose="020B0604020202020204" charset="0"/>
              </a:rPr>
              <a:t> Constellation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900A030-A072-1026-E16E-E098588CC6F0}"/>
              </a:ext>
            </a:extLst>
          </p:cNvPr>
          <p:cNvSpPr txBox="1"/>
          <p:nvPr/>
        </p:nvSpPr>
        <p:spPr>
          <a:xfrm>
            <a:off x="5330070" y="4085562"/>
            <a:ext cx="2660777" cy="55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chemeClr val="tx1"/>
                </a:solidFill>
                <a:latin typeface="Old Standard TT" panose="020B0604020202020204" charset="0"/>
              </a:rPr>
              <a:t>Polar </a:t>
            </a:r>
            <a:r>
              <a:rPr lang="en-US" sz="1800" dirty="0" err="1">
                <a:solidFill>
                  <a:schemeClr val="tx1"/>
                </a:solidFill>
                <a:latin typeface="Old Standard TT" panose="020B0604020202020204" charset="0"/>
              </a:rPr>
              <a:t>Telesat</a:t>
            </a:r>
            <a:r>
              <a:rPr lang="en-US" sz="1800" dirty="0">
                <a:solidFill>
                  <a:schemeClr val="tx1"/>
                </a:solidFill>
                <a:latin typeface="Old Standard TT" panose="020B0604020202020204" charset="0"/>
              </a:rPr>
              <a:t> </a:t>
            </a:r>
          </a:p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chemeClr val="tx1"/>
                </a:solidFill>
                <a:latin typeface="Old Standard TT" panose="020B0604020202020204" charset="0"/>
              </a:rPr>
              <a:t>Constellation</a:t>
            </a:r>
          </a:p>
        </p:txBody>
      </p:sp>
    </p:spTree>
    <p:extLst>
      <p:ext uri="{BB962C8B-B14F-4D97-AF65-F5344CB8AC3E}">
        <p14:creationId xmlns:p14="http://schemas.microsoft.com/office/powerpoint/2010/main" val="3570323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1380631" y="1148650"/>
            <a:ext cx="3250842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2"/>
          </p:nvPr>
        </p:nvSpPr>
        <p:spPr>
          <a:xfrm>
            <a:off x="841795" y="3306119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title" idx="3"/>
          </p:nvPr>
        </p:nvSpPr>
        <p:spPr>
          <a:xfrm>
            <a:off x="1378045" y="1679622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SaVi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4"/>
          </p:nvPr>
        </p:nvSpPr>
        <p:spPr>
          <a:xfrm>
            <a:off x="840745" y="1676351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6" name="Google Shape;326;p32"/>
          <p:cNvSpPr txBox="1">
            <a:spLocks noGrp="1"/>
          </p:cNvSpPr>
          <p:nvPr>
            <p:ph type="title" idx="6"/>
          </p:nvPr>
        </p:nvSpPr>
        <p:spPr>
          <a:xfrm>
            <a:off x="1375946" y="2198804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title" idx="7"/>
          </p:nvPr>
        </p:nvSpPr>
        <p:spPr>
          <a:xfrm>
            <a:off x="840745" y="2202076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title" idx="9"/>
          </p:nvPr>
        </p:nvSpPr>
        <p:spPr>
          <a:xfrm>
            <a:off x="1375946" y="2766699"/>
            <a:ext cx="28008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Constellations</a:t>
            </a:r>
            <a:endParaRPr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title" idx="13"/>
          </p:nvPr>
        </p:nvSpPr>
        <p:spPr>
          <a:xfrm>
            <a:off x="846569" y="2754979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2" name="Google Shape;332;p32"/>
          <p:cNvSpPr txBox="1">
            <a:spLocks noGrp="1"/>
          </p:cNvSpPr>
          <p:nvPr>
            <p:ph type="title" idx="15"/>
          </p:nvPr>
        </p:nvSpPr>
        <p:spPr>
          <a:xfrm>
            <a:off x="1375946" y="3298686"/>
            <a:ext cx="28008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Tasks</a:t>
            </a:r>
            <a:endParaRPr dirty="0"/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 idx="16"/>
          </p:nvPr>
        </p:nvSpPr>
        <p:spPr>
          <a:xfrm>
            <a:off x="843091" y="1148650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32"/>
          <p:cNvSpPr txBox="1">
            <a:spLocks noGrp="1"/>
          </p:cNvSpPr>
          <p:nvPr>
            <p:ph type="title" idx="18"/>
          </p:nvPr>
        </p:nvSpPr>
        <p:spPr>
          <a:xfrm>
            <a:off x="1375946" y="3857701"/>
            <a:ext cx="3232869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 and Results</a:t>
            </a:r>
            <a:endParaRPr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title" idx="19"/>
          </p:nvPr>
        </p:nvSpPr>
        <p:spPr>
          <a:xfrm>
            <a:off x="841795" y="3870596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 idx="21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4" name="Google Shape;336;p32">
            <a:extLst>
              <a:ext uri="{FF2B5EF4-FFF2-40B4-BE49-F238E27FC236}">
                <a16:creationId xmlns:a16="http://schemas.microsoft.com/office/drawing/2014/main" id="{8F221DBC-F083-BA52-69F4-B7D78CC4FECF}"/>
              </a:ext>
            </a:extLst>
          </p:cNvPr>
          <p:cNvSpPr txBox="1">
            <a:spLocks/>
          </p:cNvSpPr>
          <p:nvPr/>
        </p:nvSpPr>
        <p:spPr>
          <a:xfrm>
            <a:off x="841795" y="4425436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2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5" name="Google Shape;335;p32">
            <a:extLst>
              <a:ext uri="{FF2B5EF4-FFF2-40B4-BE49-F238E27FC236}">
                <a16:creationId xmlns:a16="http://schemas.microsoft.com/office/drawing/2014/main" id="{71B3116E-96AB-24C6-D1B1-11B477B957D7}"/>
              </a:ext>
            </a:extLst>
          </p:cNvPr>
          <p:cNvSpPr txBox="1">
            <a:spLocks/>
          </p:cNvSpPr>
          <p:nvPr/>
        </p:nvSpPr>
        <p:spPr>
          <a:xfrm>
            <a:off x="1398604" y="4416716"/>
            <a:ext cx="323286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17" name="Google Shape;369;p35">
            <a:extLst>
              <a:ext uri="{FF2B5EF4-FFF2-40B4-BE49-F238E27FC236}">
                <a16:creationId xmlns:a16="http://schemas.microsoft.com/office/drawing/2014/main" id="{632C3FE7-4878-3039-5951-85242DC8BA94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24250" y="2881450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Tasks</a:t>
            </a:r>
            <a:endParaRPr dirty="0"/>
          </a:p>
        </p:txBody>
      </p:sp>
      <p:sp>
        <p:nvSpPr>
          <p:cNvPr id="349" name="Google Shape;349;p33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19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968240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Tasks</a:t>
            </a:r>
            <a:endParaRPr dirty="0"/>
          </a:p>
        </p:txBody>
      </p:sp>
      <p:sp>
        <p:nvSpPr>
          <p:cNvPr id="503" name="Google Shape;503;p43"/>
          <p:cNvSpPr txBox="1">
            <a:spLocks noGrp="1"/>
          </p:cNvSpPr>
          <p:nvPr>
            <p:ph type="body" idx="1"/>
          </p:nvPr>
        </p:nvSpPr>
        <p:spPr>
          <a:xfrm>
            <a:off x="720000" y="1150625"/>
            <a:ext cx="7704000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Find 3 time slots of all constellations when 1 satellite from each constellation is right above Paris in the Fisheye view.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Find the timestamp of each satellite in the time zone of France.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Search for the neighboring satellites.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Build a Grid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Find the closest satellite to Los Angeles and Moscow at the particular time slots.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Find the shortest path between the satellite over Paris and that over Los Angeles for all constellations using Dijkstra’s Algorithm .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Compute RTT between start and end satellites signals </a:t>
            </a:r>
          </a:p>
        </p:txBody>
      </p:sp>
      <p:sp>
        <p:nvSpPr>
          <p:cNvPr id="2" name="Google Shape;369;p35">
            <a:extLst>
              <a:ext uri="{FF2B5EF4-FFF2-40B4-BE49-F238E27FC236}">
                <a16:creationId xmlns:a16="http://schemas.microsoft.com/office/drawing/2014/main" id="{5187E9F5-3DB9-5384-C635-DE46B3809BA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578127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24250" y="2881450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Observations a</a:t>
            </a:r>
            <a:r>
              <a:rPr lang="en-US" dirty="0" err="1"/>
              <a:t>nd</a:t>
            </a:r>
            <a:r>
              <a:rPr lang="en" dirty="0"/>
              <a:t> Results</a:t>
            </a:r>
            <a:endParaRPr dirty="0"/>
          </a:p>
        </p:txBody>
      </p:sp>
      <p:sp>
        <p:nvSpPr>
          <p:cNvPr id="349" name="Google Shape;349;p33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21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47773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4" y="527846"/>
            <a:ext cx="5837882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Slot Selection (1) </a:t>
            </a:r>
            <a:endParaRPr dirty="0"/>
          </a:p>
        </p:txBody>
      </p:sp>
      <p:sp>
        <p:nvSpPr>
          <p:cNvPr id="544" name="Google Shape;544;p47"/>
          <p:cNvSpPr txBox="1">
            <a:spLocks noGrp="1"/>
          </p:cNvSpPr>
          <p:nvPr>
            <p:ph type="subTitle" idx="1"/>
          </p:nvPr>
        </p:nvSpPr>
        <p:spPr>
          <a:xfrm>
            <a:off x="705824" y="1492652"/>
            <a:ext cx="3949500" cy="294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Old Standard TT" panose="020B0604020202020204" charset="0"/>
              </a:rPr>
              <a:t>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ld Standard TT" panose="020B0604020202020204" charset="0"/>
              </a:rPr>
              <a:t>elect a satellite from each constellation.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ld Standard TT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Old Standard TT" panose="020B0604020202020204" charset="0"/>
              </a:rPr>
              <a:t>Start simulation.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ld Standard TT" panose="020B0604020202020204" charset="0"/>
            </a:endParaRPr>
          </a:p>
          <a:p>
            <a:pPr algn="l"/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ld Standard TT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ld Standard TT" panose="020B0604020202020204" charset="0"/>
              </a:rPr>
              <a:t>Observe the satellite when it starts covering Paris using local fisheye and the 3D camera view.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ld Standard TT" panose="020B0604020202020204" charset="0"/>
              </a:rPr>
              <a:t>Stop simulation and obtain time slot.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grpSp>
        <p:nvGrpSpPr>
          <p:cNvPr id="545" name="Google Shape;545;p47"/>
          <p:cNvGrpSpPr/>
          <p:nvPr/>
        </p:nvGrpSpPr>
        <p:grpSpPr>
          <a:xfrm>
            <a:off x="4859122" y="1331325"/>
            <a:ext cx="3571200" cy="2931500"/>
            <a:chOff x="4572600" y="1047375"/>
            <a:chExt cx="3571200" cy="2931500"/>
          </a:xfrm>
        </p:grpSpPr>
        <p:sp>
          <p:nvSpPr>
            <p:cNvPr id="546" name="Google Shape;546;p47"/>
            <p:cNvSpPr/>
            <p:nvPr/>
          </p:nvSpPr>
          <p:spPr>
            <a:xfrm>
              <a:off x="5778750" y="3201137"/>
              <a:ext cx="1158900" cy="761100"/>
            </a:xfrm>
            <a:prstGeom prst="trapezoid">
              <a:avLst>
                <a:gd name="adj" fmla="val 7613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4572600" y="1047375"/>
              <a:ext cx="3571200" cy="2421300"/>
            </a:xfrm>
            <a:prstGeom prst="roundRect">
              <a:avLst>
                <a:gd name="adj" fmla="val 56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5713500" y="3884975"/>
              <a:ext cx="1289400" cy="93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" name="Google Shape;552;p47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E5E52-26E0-71BC-573A-362E2CAE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067" y="1393892"/>
            <a:ext cx="3424858" cy="226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3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4" y="527846"/>
            <a:ext cx="5837882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Slot Selection (2) </a:t>
            </a:r>
            <a:endParaRPr dirty="0"/>
          </a:p>
        </p:txBody>
      </p:sp>
      <p:sp>
        <p:nvSpPr>
          <p:cNvPr id="15" name="Google Shape;960;p60">
            <a:extLst>
              <a:ext uri="{FF2B5EF4-FFF2-40B4-BE49-F238E27FC236}">
                <a16:creationId xmlns:a16="http://schemas.microsoft.com/office/drawing/2014/main" id="{8F26EF6A-6C96-B4E8-1424-ED6AF7CFE5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212000"/>
            <a:ext cx="24840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tx1"/>
                </a:solidFill>
                <a:latin typeface="Old Standard TT" panose="020B0604020202020204" charset="0"/>
              </a:rPr>
              <a:t>Starlink</a:t>
            </a:r>
            <a:endParaRPr lang="en-GB" b="1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16" name="Google Shape;961;p60">
            <a:extLst>
              <a:ext uri="{FF2B5EF4-FFF2-40B4-BE49-F238E27FC236}">
                <a16:creationId xmlns:a16="http://schemas.microsoft.com/office/drawing/2014/main" id="{222AFC70-3EE2-12F4-827E-3EFC218DA8DF}"/>
              </a:ext>
            </a:extLst>
          </p:cNvPr>
          <p:cNvSpPr txBox="1">
            <a:spLocks/>
          </p:cNvSpPr>
          <p:nvPr/>
        </p:nvSpPr>
        <p:spPr>
          <a:xfrm>
            <a:off x="3263914" y="3212000"/>
            <a:ext cx="24840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>
                <a:solidFill>
                  <a:schemeClr val="tx1"/>
                </a:solidFill>
                <a:latin typeface="Old Standard TT" panose="020B0604020202020204" charset="0"/>
              </a:rPr>
              <a:t>Inclined Telesat</a:t>
            </a:r>
            <a:endParaRPr lang="en-GB" b="1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17" name="Google Shape;962;p60">
            <a:extLst>
              <a:ext uri="{FF2B5EF4-FFF2-40B4-BE49-F238E27FC236}">
                <a16:creationId xmlns:a16="http://schemas.microsoft.com/office/drawing/2014/main" id="{4C250FD8-81F3-F76C-766A-6C9C051EBE1D}"/>
              </a:ext>
            </a:extLst>
          </p:cNvPr>
          <p:cNvSpPr txBox="1">
            <a:spLocks/>
          </p:cNvSpPr>
          <p:nvPr/>
        </p:nvSpPr>
        <p:spPr>
          <a:xfrm>
            <a:off x="5807828" y="3212000"/>
            <a:ext cx="24840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>
                <a:solidFill>
                  <a:schemeClr val="tx1"/>
                </a:solidFill>
                <a:latin typeface="Old Standard TT" panose="020B0604020202020204" charset="0"/>
              </a:rPr>
              <a:t>Project-Kuiper</a:t>
            </a:r>
            <a:endParaRPr lang="en-GB" b="1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18" name="Google Shape;964;p60">
            <a:extLst>
              <a:ext uri="{FF2B5EF4-FFF2-40B4-BE49-F238E27FC236}">
                <a16:creationId xmlns:a16="http://schemas.microsoft.com/office/drawing/2014/main" id="{B7F74DBE-F659-5795-4C60-473329050714}"/>
              </a:ext>
            </a:extLst>
          </p:cNvPr>
          <p:cNvSpPr txBox="1">
            <a:spLocks/>
          </p:cNvSpPr>
          <p:nvPr/>
        </p:nvSpPr>
        <p:spPr>
          <a:xfrm>
            <a:off x="720000" y="3720907"/>
            <a:ext cx="2484000" cy="711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>
                <a:solidFill>
                  <a:schemeClr val="tx1"/>
                </a:solidFill>
                <a:latin typeface="Old Standard TT" panose="020B0604020202020204" charset="0"/>
              </a:rPr>
              <a:t>Time slot: 03:29:00.00</a:t>
            </a:r>
            <a:endParaRPr lang="en-GB" b="1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19" name="Google Shape;965;p60">
            <a:extLst>
              <a:ext uri="{FF2B5EF4-FFF2-40B4-BE49-F238E27FC236}">
                <a16:creationId xmlns:a16="http://schemas.microsoft.com/office/drawing/2014/main" id="{4B6A21F3-C79B-F6E7-5C1A-1479A856B1D9}"/>
              </a:ext>
            </a:extLst>
          </p:cNvPr>
          <p:cNvSpPr txBox="1">
            <a:spLocks/>
          </p:cNvSpPr>
          <p:nvPr/>
        </p:nvSpPr>
        <p:spPr>
          <a:xfrm>
            <a:off x="3329974" y="3718990"/>
            <a:ext cx="248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>
                <a:solidFill>
                  <a:schemeClr val="tx1"/>
                </a:solidFill>
                <a:latin typeface="Old Standard TT" panose="020B0604020202020204" charset="0"/>
              </a:rPr>
              <a:t>Time slot: 09:03:00.00</a:t>
            </a:r>
            <a:endParaRPr lang="en-GB" b="1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20" name="Google Shape;966;p60">
            <a:extLst>
              <a:ext uri="{FF2B5EF4-FFF2-40B4-BE49-F238E27FC236}">
                <a16:creationId xmlns:a16="http://schemas.microsoft.com/office/drawing/2014/main" id="{0D2E813F-73A4-2E94-CBEB-4EEE4300604F}"/>
              </a:ext>
            </a:extLst>
          </p:cNvPr>
          <p:cNvSpPr txBox="1">
            <a:spLocks/>
          </p:cNvSpPr>
          <p:nvPr/>
        </p:nvSpPr>
        <p:spPr>
          <a:xfrm>
            <a:off x="5807830" y="3718990"/>
            <a:ext cx="248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>
                <a:solidFill>
                  <a:schemeClr val="tx1"/>
                </a:solidFill>
                <a:latin typeface="Old Standard TT" panose="020B0604020202020204" charset="0"/>
              </a:rPr>
              <a:t>Time slot: 00:17:00.00</a:t>
            </a:r>
            <a:endParaRPr lang="en-GB" b="1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F510917-87CA-6567-5084-66C20995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34" y="1450033"/>
            <a:ext cx="2707140" cy="1659260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5ADC9342-69CD-52F7-DFF7-520AA3389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109" y="1450034"/>
            <a:ext cx="2707140" cy="16592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8C542A-46C2-9122-5E5C-8A91EA4CC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404" y="1450032"/>
            <a:ext cx="1083762" cy="16592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ED0D16-75F4-B028-E5DF-6473A85F5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385" y="1450033"/>
            <a:ext cx="1340314" cy="1659259"/>
          </a:xfrm>
          <a:prstGeom prst="rect">
            <a:avLst/>
          </a:prstGeom>
        </p:spPr>
      </p:pic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369374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7688985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Lexend ExtraBold" panose="020B0604020202020204" charset="0"/>
                <a:cs typeface="Arial" panose="020B0604020202020204" pitchFamily="34" charset="0"/>
              </a:rPr>
              <a:t>Timestamps in time zone</a:t>
            </a:r>
            <a:br>
              <a:rPr lang="en-US" sz="3200" dirty="0">
                <a:solidFill>
                  <a:schemeClr val="tx1"/>
                </a:solidFill>
                <a:latin typeface="Lexend ExtraBold" panose="020B0604020202020204" charset="0"/>
                <a:cs typeface="Arial" panose="020B0604020202020204" pitchFamily="34" charset="0"/>
              </a:rPr>
            </a:b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Google Shape;544;p47">
            <a:extLst>
              <a:ext uri="{FF2B5EF4-FFF2-40B4-BE49-F238E27FC236}">
                <a16:creationId xmlns:a16="http://schemas.microsoft.com/office/drawing/2014/main" id="{5E0F397C-679D-19B1-D6BA-BD503B8DB4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5824" y="1277062"/>
            <a:ext cx="7667103" cy="294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Extract time of periapsis parameter from </a:t>
            </a:r>
            <a:r>
              <a:rPr lang="en-US" sz="1600" dirty="0" err="1"/>
              <a:t>SaVi</a:t>
            </a:r>
            <a:r>
              <a:rPr lang="en-US" sz="1600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Get the current UTC time as the reference time.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Add time of periapsis to the current UTC time.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Convert the UTC times of periapsis to France time (CET).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019BF-2DAA-704B-9B7C-4F280B74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26" y="3560956"/>
            <a:ext cx="7754432" cy="9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6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7688985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dirty="0">
                <a:latin typeface="Lexend ExtraBold" panose="020B0604020202020204" charset="0"/>
              </a:rPr>
              <a:t>Satellites’ Neighbours in same Orbit</a:t>
            </a: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25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Google Shape;544;p47">
            <a:extLst>
              <a:ext uri="{FF2B5EF4-FFF2-40B4-BE49-F238E27FC236}">
                <a16:creationId xmlns:a16="http://schemas.microsoft.com/office/drawing/2014/main" id="{5E0F397C-679D-19B1-D6BA-BD503B8DB4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5824" y="1492652"/>
            <a:ext cx="4022294" cy="294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Convert the spherical coordinates of each satellite to cartesian.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Compute the Euclidean distances between all pairs of satellites.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Search for the neighboring satellites within the same orbit for each satellite.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AFCA1F-55B6-E00F-96A8-E3FE80E19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18" y="1366870"/>
            <a:ext cx="3731940" cy="31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94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7688985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Lexend ExtraBold" panose="020B0604020202020204" charset="0"/>
                <a:cs typeface="Arial" panose="020B0604020202020204" pitchFamily="34" charset="0"/>
              </a:rPr>
              <a:t>Grid</a:t>
            </a: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26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Google Shape;544;p47">
            <a:extLst>
              <a:ext uri="{FF2B5EF4-FFF2-40B4-BE49-F238E27FC236}">
                <a16:creationId xmlns:a16="http://schemas.microsoft.com/office/drawing/2014/main" id="{5E0F397C-679D-19B1-D6BA-BD503B8DB4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2507" y="1381140"/>
            <a:ext cx="7010820" cy="294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Try to build a spherical and fully connected grid using the computed distances between satellites within the same orbit for each constellation.</a:t>
            </a:r>
            <a:endParaRPr lang="en-GB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B78C8A-3A57-FCB4-5812-1B4BFD6B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73" y="2700240"/>
            <a:ext cx="1783444" cy="1740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7CC7BC-547E-D399-8F75-A05B9225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785" y="2700240"/>
            <a:ext cx="1812860" cy="1740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1376A-D543-A6DF-AB2F-5CB3E5F2B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307" y="2700241"/>
            <a:ext cx="1681034" cy="1740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809963-5CCF-430C-1E86-77CD37514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46" y="2700243"/>
            <a:ext cx="1681034" cy="1740505"/>
          </a:xfrm>
          <a:prstGeom prst="rect">
            <a:avLst/>
          </a:prstGeom>
        </p:spPr>
      </p:pic>
      <p:sp>
        <p:nvSpPr>
          <p:cNvPr id="14" name="Google Shape;656;p50">
            <a:extLst>
              <a:ext uri="{FF2B5EF4-FFF2-40B4-BE49-F238E27FC236}">
                <a16:creationId xmlns:a16="http://schemas.microsoft.com/office/drawing/2014/main" id="{256A3502-EDE1-1530-9850-0173F954F5E9}"/>
              </a:ext>
            </a:extLst>
          </p:cNvPr>
          <p:cNvSpPr txBox="1">
            <a:spLocks/>
          </p:cNvSpPr>
          <p:nvPr/>
        </p:nvSpPr>
        <p:spPr>
          <a:xfrm>
            <a:off x="569385" y="2179409"/>
            <a:ext cx="231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0" i="0" u="none" strike="noStrike" cap="none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9pPr>
          </a:lstStyle>
          <a:p>
            <a:pPr marL="0" indent="0"/>
            <a:r>
              <a:rPr lang="en-GB" dirty="0" err="1">
                <a:solidFill>
                  <a:schemeClr val="tx1"/>
                </a:solidFill>
                <a:latin typeface="Old Standard TT" panose="020B0604020202020204" charset="0"/>
              </a:rPr>
              <a:t>Starlink</a:t>
            </a:r>
            <a:endParaRPr lang="en-GB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15" name="Google Shape;658;p50">
            <a:extLst>
              <a:ext uri="{FF2B5EF4-FFF2-40B4-BE49-F238E27FC236}">
                <a16:creationId xmlns:a16="http://schemas.microsoft.com/office/drawing/2014/main" id="{28A034C1-9277-09F6-65B8-2AFFFB0CF28A}"/>
              </a:ext>
            </a:extLst>
          </p:cNvPr>
          <p:cNvSpPr txBox="1">
            <a:spLocks/>
          </p:cNvSpPr>
          <p:nvPr/>
        </p:nvSpPr>
        <p:spPr>
          <a:xfrm>
            <a:off x="6259815" y="2276732"/>
            <a:ext cx="2314800" cy="4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0" i="0" u="none" strike="noStrike" cap="none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9pPr>
          </a:lstStyle>
          <a:p>
            <a:pPr marL="0" indent="0"/>
            <a:r>
              <a:rPr lang="en-GB" dirty="0">
                <a:solidFill>
                  <a:schemeClr val="tx1"/>
                </a:solidFill>
                <a:latin typeface="Old Standard TT" panose="020B0604020202020204" charset="0"/>
              </a:rPr>
              <a:t>Project Kuiper</a:t>
            </a:r>
          </a:p>
        </p:txBody>
      </p:sp>
      <p:sp>
        <p:nvSpPr>
          <p:cNvPr id="16" name="Google Shape;658;p50">
            <a:extLst>
              <a:ext uri="{FF2B5EF4-FFF2-40B4-BE49-F238E27FC236}">
                <a16:creationId xmlns:a16="http://schemas.microsoft.com/office/drawing/2014/main" id="{EFBD11C2-C359-9C97-3210-7604B1EE4964}"/>
              </a:ext>
            </a:extLst>
          </p:cNvPr>
          <p:cNvSpPr txBox="1">
            <a:spLocks/>
          </p:cNvSpPr>
          <p:nvPr/>
        </p:nvSpPr>
        <p:spPr>
          <a:xfrm>
            <a:off x="3100450" y="2182906"/>
            <a:ext cx="259925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0" i="0" u="none" strike="noStrike" cap="none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 panose="00000500000000000000"/>
              <a:buNone/>
              <a:defRPr sz="2200" b="1" i="0" u="none" strike="noStrike" cap="none">
                <a:solidFill>
                  <a:schemeClr val="lt2"/>
                </a:solidFill>
                <a:latin typeface="Alata" panose="00000500000000000000"/>
                <a:ea typeface="Alata" panose="00000500000000000000"/>
                <a:cs typeface="Alata" panose="00000500000000000000"/>
                <a:sym typeface="Alata" panose="00000500000000000000"/>
              </a:defRPr>
            </a:lvl9pPr>
          </a:lstStyle>
          <a:p>
            <a:pPr marL="0" indent="0"/>
            <a:r>
              <a:rPr lang="en-GB" dirty="0" err="1">
                <a:solidFill>
                  <a:schemeClr val="tx1"/>
                </a:solidFill>
                <a:latin typeface="Old Standard TT" panose="020B0604020202020204" charset="0"/>
              </a:rPr>
              <a:t>Telesat</a:t>
            </a:r>
            <a:endParaRPr lang="en-GB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232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8372927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dirty="0">
                <a:latin typeface="Lexend ExtraBold" panose="020B0604020202020204" charset="0"/>
              </a:rPr>
              <a:t>Finding Closest Satellite (1)</a:t>
            </a: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27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Google Shape;544;p47">
            <a:extLst>
              <a:ext uri="{FF2B5EF4-FFF2-40B4-BE49-F238E27FC236}">
                <a16:creationId xmlns:a16="http://schemas.microsoft.com/office/drawing/2014/main" id="{5E0F397C-679D-19B1-D6BA-BD503B8DB4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2507" y="1381140"/>
            <a:ext cx="7010820" cy="294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Define the latitude and longitude of Los Angeles and Moscow.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Convert their coordinates to Cartesian.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Compute the Euclidean distance between each city with all the satellites in the grid of </a:t>
            </a:r>
            <a:r>
              <a:rPr lang="en-US" sz="1400" dirty="0" err="1"/>
              <a:t>StarLink</a:t>
            </a:r>
            <a:r>
              <a:rPr lang="en-US" sz="1400" dirty="0"/>
              <a:t> constellation.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Choose the satellite with the minimum distance.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B050"/>
                </a:solidFill>
              </a:rPr>
              <a:t>StarLink</a:t>
            </a:r>
            <a:r>
              <a:rPr lang="en-US" sz="1400" b="1" dirty="0">
                <a:solidFill>
                  <a:srgbClr val="00B050"/>
                </a:solidFill>
              </a:rPr>
              <a:t> Output</a:t>
            </a:r>
            <a:r>
              <a:rPr lang="en-US" sz="1400" dirty="0"/>
              <a:t>: Closest to Los Angeles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                                    Closest to Moscow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0247B-C825-1890-8FD5-679E3C65F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323" y="3289981"/>
            <a:ext cx="3439004" cy="409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A4D515-4CFE-A080-A195-FE590B098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323" y="3807064"/>
            <a:ext cx="3439005" cy="41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8372927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dirty="0">
                <a:latin typeface="Lexend ExtraBold" panose="020B0604020202020204" charset="0"/>
              </a:rPr>
              <a:t>Finding Closest Satellite (2)</a:t>
            </a: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28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2E1CB0F6-AB28-7DFE-DAEF-5FF91A3B8B22}"/>
              </a:ext>
            </a:extLst>
          </p:cNvPr>
          <p:cNvSpPr/>
          <p:nvPr/>
        </p:nvSpPr>
        <p:spPr>
          <a:xfrm>
            <a:off x="2003124" y="2045465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709172" h="707290">
                <a:moveTo>
                  <a:pt x="0" y="0"/>
                </a:moveTo>
                <a:lnTo>
                  <a:pt x="709172" y="0"/>
                </a:lnTo>
                <a:lnTo>
                  <a:pt x="709172" y="707290"/>
                </a:lnTo>
                <a:lnTo>
                  <a:pt x="0" y="707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CD75BF7B-6604-9F61-71BD-FAE4CC85A95E}"/>
              </a:ext>
            </a:extLst>
          </p:cNvPr>
          <p:cNvSpPr/>
          <p:nvPr/>
        </p:nvSpPr>
        <p:spPr>
          <a:xfrm>
            <a:off x="958712" y="1263865"/>
            <a:ext cx="3171328" cy="2873173"/>
          </a:xfrm>
          <a:custGeom>
            <a:avLst/>
            <a:gdLst/>
            <a:ahLst/>
            <a:cxnLst/>
            <a:rect l="l" t="t" r="r" b="b"/>
            <a:pathLst>
              <a:path w="5819077" h="5841529">
                <a:moveTo>
                  <a:pt x="0" y="0"/>
                </a:moveTo>
                <a:lnTo>
                  <a:pt x="5819077" y="0"/>
                </a:lnTo>
                <a:lnTo>
                  <a:pt x="5819077" y="5841530"/>
                </a:lnTo>
                <a:lnTo>
                  <a:pt x="0" y="5841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4" t="-6491" r="-2214" b="-1551"/>
            </a:stretch>
          </a:blipFill>
        </p:spPr>
        <p:txBody>
          <a:bodyPr/>
          <a:lstStyle/>
          <a:p>
            <a:endParaRPr lang="en-US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50A59ADC-44D9-8050-3965-107947747B5F}"/>
              </a:ext>
            </a:extLst>
          </p:cNvPr>
          <p:cNvSpPr/>
          <p:nvPr/>
        </p:nvSpPr>
        <p:spPr>
          <a:xfrm>
            <a:off x="4405971" y="1249325"/>
            <a:ext cx="3684001" cy="2891417"/>
          </a:xfrm>
          <a:custGeom>
            <a:avLst/>
            <a:gdLst/>
            <a:ahLst/>
            <a:cxnLst/>
            <a:rect l="l" t="t" r="r" b="b"/>
            <a:pathLst>
              <a:path w="9042144" h="4634667">
                <a:moveTo>
                  <a:pt x="0" y="0"/>
                </a:moveTo>
                <a:lnTo>
                  <a:pt x="9042144" y="0"/>
                </a:lnTo>
                <a:lnTo>
                  <a:pt x="9042144" y="4634666"/>
                </a:lnTo>
                <a:lnTo>
                  <a:pt x="0" y="4634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57E99C21-28DB-0807-F3BE-CBC8263A0D88}"/>
              </a:ext>
            </a:extLst>
          </p:cNvPr>
          <p:cNvSpPr txBox="1"/>
          <p:nvPr/>
        </p:nvSpPr>
        <p:spPr>
          <a:xfrm>
            <a:off x="765713" y="4293259"/>
            <a:ext cx="3806288" cy="24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 dirty="0">
                <a:solidFill>
                  <a:schemeClr val="tx1"/>
                </a:solidFill>
                <a:latin typeface="Old Standard TT" panose="020B0604020202020204" charset="0"/>
              </a:rPr>
              <a:t>Closest Satellite to LA (Satellite 1178)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B4A6D224-7E43-6A81-E92D-0CCA1DC19299}"/>
              </a:ext>
            </a:extLst>
          </p:cNvPr>
          <p:cNvSpPr txBox="1"/>
          <p:nvPr/>
        </p:nvSpPr>
        <p:spPr>
          <a:xfrm>
            <a:off x="4510891" y="4280315"/>
            <a:ext cx="3806288" cy="24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 dirty="0">
                <a:solidFill>
                  <a:schemeClr val="tx1"/>
                </a:solidFill>
                <a:latin typeface="Old Standard TT" panose="020B0604020202020204" charset="0"/>
              </a:rPr>
              <a:t>Closest Satellite to Moscow (Satellite 44)</a:t>
            </a:r>
          </a:p>
        </p:txBody>
      </p:sp>
    </p:spTree>
    <p:extLst>
      <p:ext uri="{BB962C8B-B14F-4D97-AF65-F5344CB8AC3E}">
        <p14:creationId xmlns:p14="http://schemas.microsoft.com/office/powerpoint/2010/main" val="224821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24250" y="2881450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49" name="Google Shape;349;p33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8372927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dirty="0">
                <a:latin typeface="Lexend ExtraBold" panose="020B0604020202020204" charset="0"/>
              </a:rPr>
              <a:t>Shortest Path</a:t>
            </a: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29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B4A6D224-7E43-6A81-E92D-0CCA1DC19299}"/>
              </a:ext>
            </a:extLst>
          </p:cNvPr>
          <p:cNvSpPr txBox="1"/>
          <p:nvPr/>
        </p:nvSpPr>
        <p:spPr>
          <a:xfrm>
            <a:off x="771072" y="1482027"/>
            <a:ext cx="7443659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Dijkstra's algorithm is a fundamental algorithm used to find the shortest paths between nodes in a graph.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Run Dijkstra's algorithm with the source vertex being the satellite over Paris to calculate the shortest path from this satellite to all other satellites in the graph.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Retrieve the shortest path from the satellite over Paris to the satellite over Los Angeles and that over Moscow.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A78B0-7FBC-F0E7-C4CA-38F00EDF376B}"/>
              </a:ext>
            </a:extLst>
          </p:cNvPr>
          <p:cNvSpPr txBox="1"/>
          <p:nvPr/>
        </p:nvSpPr>
        <p:spPr>
          <a:xfrm>
            <a:off x="929269" y="3416855"/>
            <a:ext cx="2882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Shortest path to Los Angeles: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Shortest path to Moscow: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BAAC3-87E2-0B73-6C09-E1FE9C3E8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510" y="3591431"/>
            <a:ext cx="4441046" cy="3642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3E6E0C-EAB5-629F-20BE-AFCA1B43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510" y="4114765"/>
            <a:ext cx="4441046" cy="3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29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8372927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dirty="0">
                <a:latin typeface="Lexend ExtraBold" panose="020B0604020202020204" charset="0"/>
              </a:rPr>
              <a:t>Shortest Path</a:t>
            </a: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30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000D3B-D1ED-8C7E-35E8-960E808C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59" y="1353015"/>
            <a:ext cx="3459496" cy="3046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BD75C7-A5C4-01EC-616B-8D1355C9C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63" y="1353015"/>
            <a:ext cx="3557841" cy="3046586"/>
          </a:xfrm>
          <a:prstGeom prst="rect">
            <a:avLst/>
          </a:prstGeom>
        </p:spPr>
      </p:pic>
      <p:sp>
        <p:nvSpPr>
          <p:cNvPr id="12" name="Google Shape;656;p50">
            <a:extLst>
              <a:ext uri="{FF2B5EF4-FFF2-40B4-BE49-F238E27FC236}">
                <a16:creationId xmlns:a16="http://schemas.microsoft.com/office/drawing/2014/main" id="{622457B9-4D93-773F-F558-56CDBDCB1257}"/>
              </a:ext>
            </a:extLst>
          </p:cNvPr>
          <p:cNvSpPr txBox="1">
            <a:spLocks/>
          </p:cNvSpPr>
          <p:nvPr/>
        </p:nvSpPr>
        <p:spPr>
          <a:xfrm>
            <a:off x="3309085" y="882598"/>
            <a:ext cx="2237105" cy="5026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b="1" dirty="0" err="1">
                <a:latin typeface="Old Standard TT" panose="020B0604020202020204" charset="0"/>
              </a:rPr>
              <a:t>Starlink</a:t>
            </a:r>
            <a:r>
              <a:rPr lang="en-GB" sz="1800" b="1" dirty="0">
                <a:latin typeface="Old Standard TT" panose="020B060402020202020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6098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8372927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dirty="0">
                <a:latin typeface="Lexend ExtraBold" panose="020B0604020202020204" charset="0"/>
              </a:rPr>
              <a:t>RTT (1)</a:t>
            </a: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31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DD743-3BA8-AD15-69E2-484A5E75AEE8}"/>
              </a:ext>
            </a:extLst>
          </p:cNvPr>
          <p:cNvSpPr txBox="1"/>
          <p:nvPr/>
        </p:nvSpPr>
        <p:spPr>
          <a:xfrm>
            <a:off x="771072" y="1532160"/>
            <a:ext cx="63285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ld Standard TT" panose="020B0604020202020204" charset="0"/>
              </a:rPr>
              <a:t>Calculate RTT using the formula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Old Standard TT" panose="020B0604020202020204" charset="0"/>
              </a:rPr>
              <a:t> </a:t>
            </a:r>
          </a:p>
          <a:p>
            <a:pPr marL="800100" lvl="1" indent="-342900" algn="l">
              <a:buFont typeface="+mj-lt"/>
              <a:buAutoNum type="arabicPeriod"/>
            </a:pPr>
            <a:endParaRPr lang="en-US" dirty="0">
              <a:latin typeface="Old Standard TT" panose="020B0604020202020204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en-US" dirty="0">
                <a:latin typeface="Old Standard TT" panose="020B0604020202020204" charset="0"/>
              </a:rPr>
              <a:t>Distance between the satellite over Paris and the one closest to Los Angeles and to Moscow respectively.</a:t>
            </a:r>
          </a:p>
          <a:p>
            <a:pPr marL="800100" lvl="1" indent="-342900" algn="l">
              <a:buFont typeface="+mj-lt"/>
              <a:buAutoNum type="arabicPeriod"/>
            </a:pPr>
            <a:endParaRPr lang="en-US" dirty="0">
              <a:latin typeface="Old Standard TT" panose="020B0604020202020204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en-US" dirty="0">
                <a:latin typeface="Old Standard TT" panose="020B0604020202020204" charset="0"/>
              </a:rPr>
              <a:t>Speed of light in vacuum.</a:t>
            </a:r>
          </a:p>
          <a:p>
            <a:pPr marL="800100" lvl="1" indent="-342900" algn="l">
              <a:buFont typeface="+mj-lt"/>
              <a:buAutoNum type="arabicPeriod"/>
            </a:pPr>
            <a:endParaRPr lang="en-US" dirty="0">
              <a:latin typeface="Old Standard TT" panose="020B0604020202020204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en-US" dirty="0">
                <a:latin typeface="Old Standard TT" panose="020B0604020202020204" charset="0"/>
              </a:rPr>
              <a:t>Add the time of signal traveling from the satellite to the ground station at both ends.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3255A-CE86-56A3-5833-34D6E3DF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08" y="1394776"/>
            <a:ext cx="1648055" cy="543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86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8372927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dirty="0">
                <a:latin typeface="Lexend ExtraBold" panose="020B0604020202020204" charset="0"/>
              </a:rPr>
              <a:t>RTT (2)</a:t>
            </a: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32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7B33A88B-54BF-C42F-F77B-3C9080296C25}"/>
              </a:ext>
            </a:extLst>
          </p:cNvPr>
          <p:cNvSpPr/>
          <p:nvPr/>
        </p:nvSpPr>
        <p:spPr>
          <a:xfrm>
            <a:off x="2003124" y="2045465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709172" h="707290">
                <a:moveTo>
                  <a:pt x="0" y="0"/>
                </a:moveTo>
                <a:lnTo>
                  <a:pt x="709172" y="0"/>
                </a:lnTo>
                <a:lnTo>
                  <a:pt x="709172" y="707290"/>
                </a:lnTo>
                <a:lnTo>
                  <a:pt x="0" y="707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CFC96320-F478-02C0-EBD2-EC9977878740}"/>
              </a:ext>
            </a:extLst>
          </p:cNvPr>
          <p:cNvSpPr txBox="1"/>
          <p:nvPr/>
        </p:nvSpPr>
        <p:spPr>
          <a:xfrm>
            <a:off x="676503" y="1276163"/>
            <a:ext cx="7118757" cy="3667671"/>
          </a:xfrm>
          <a:prstGeom prst="rect">
            <a:avLst/>
          </a:prstGeom>
        </p:spPr>
        <p:txBody>
          <a:bodyPr wrap="square" lIns="0" tIns="0" rIns="0" bIns="0" numCol="2" rtlCol="0" anchor="t">
            <a:spAutoFit/>
          </a:bodyPr>
          <a:lstStyle/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ld Standard TT" panose="020B0604020202020204" charset="0"/>
              </a:rPr>
              <a:t>RTT to Los Angeles : 74.9 </a:t>
            </a:r>
            <a:r>
              <a:rPr lang="en-US" dirty="0" err="1">
                <a:solidFill>
                  <a:schemeClr val="tx1"/>
                </a:solidFill>
                <a:latin typeface="Old Standard TT" panose="020B0604020202020204" charset="0"/>
              </a:rPr>
              <a:t>ms</a:t>
            </a:r>
            <a:r>
              <a:rPr lang="en-US" dirty="0">
                <a:solidFill>
                  <a:schemeClr val="tx1"/>
                </a:solidFill>
                <a:latin typeface="Old Standard TT" panose="020B0604020202020204" charset="0"/>
              </a:rPr>
              <a:t>						</a:t>
            </a: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>
              <a:lnSpc>
                <a:spcPts val="2160"/>
              </a:lnSpc>
            </a:pPr>
            <a:r>
              <a:rPr lang="en-US" dirty="0">
                <a:solidFill>
                  <a:schemeClr val="tx1"/>
                </a:solidFill>
                <a:latin typeface="Old Standard TT" panose="020B0604020202020204" charset="0"/>
              </a:rPr>
              <a:t> </a:t>
            </a:r>
          </a:p>
          <a:p>
            <a:pPr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A257911E-7074-CD29-30D8-36B1A88042B4}"/>
              </a:ext>
            </a:extLst>
          </p:cNvPr>
          <p:cNvSpPr/>
          <p:nvPr/>
        </p:nvSpPr>
        <p:spPr>
          <a:xfrm>
            <a:off x="673856" y="1914509"/>
            <a:ext cx="3684806" cy="1114139"/>
          </a:xfrm>
          <a:custGeom>
            <a:avLst/>
            <a:gdLst/>
            <a:ahLst/>
            <a:cxnLst/>
            <a:rect l="l" t="t" r="r" b="b"/>
            <a:pathLst>
              <a:path w="10535220" h="1273688">
                <a:moveTo>
                  <a:pt x="0" y="0"/>
                </a:moveTo>
                <a:lnTo>
                  <a:pt x="10535221" y="0"/>
                </a:lnTo>
                <a:lnTo>
                  <a:pt x="10535221" y="1273688"/>
                </a:lnTo>
                <a:lnTo>
                  <a:pt x="0" y="1273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/>
          <a:lstStyle/>
          <a:p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B2FA8B9C-857F-D8BC-C85D-1B9539B737BA}"/>
              </a:ext>
            </a:extLst>
          </p:cNvPr>
          <p:cNvSpPr/>
          <p:nvPr/>
        </p:nvSpPr>
        <p:spPr>
          <a:xfrm>
            <a:off x="4423317" y="1914509"/>
            <a:ext cx="4044180" cy="1114140"/>
          </a:xfrm>
          <a:custGeom>
            <a:avLst/>
            <a:gdLst/>
            <a:ahLst/>
            <a:cxnLst/>
            <a:rect l="l" t="t" r="r" b="b"/>
            <a:pathLst>
              <a:path w="10535220" h="1182710">
                <a:moveTo>
                  <a:pt x="0" y="0"/>
                </a:moveTo>
                <a:lnTo>
                  <a:pt x="10535220" y="0"/>
                </a:lnTo>
                <a:lnTo>
                  <a:pt x="10535220" y="1182710"/>
                </a:lnTo>
                <a:lnTo>
                  <a:pt x="0" y="1182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solidFill>
              <a:schemeClr val="accent3">
                <a:lumMod val="85000"/>
              </a:schemeClr>
            </a:solidFill>
          </a:ln>
        </p:spPr>
        <p:txBody>
          <a:bodyPr/>
          <a:lstStyle/>
          <a:p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E5052793-E009-C045-739F-2B7287754140}"/>
              </a:ext>
            </a:extLst>
          </p:cNvPr>
          <p:cNvSpPr txBox="1"/>
          <p:nvPr/>
        </p:nvSpPr>
        <p:spPr>
          <a:xfrm>
            <a:off x="509437" y="3119769"/>
            <a:ext cx="7827760" cy="2792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  <a:buFont typeface="Arial" panose="020B0604020202020204"/>
              <a:buChar char="•"/>
            </a:pPr>
            <a:r>
              <a:rPr lang="en-US" dirty="0">
                <a:solidFill>
                  <a:schemeClr val="tx1"/>
                </a:solidFill>
                <a:latin typeface="Old Standard TT" panose="020B0604020202020204" charset="0"/>
              </a:rPr>
              <a:t>LEO satellites result in smaller RTT compared to the GEO satellites since they have shorter signal propagation distances due to their lower orbital altitude. </a:t>
            </a: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9917FCD0-77A8-3FCE-B410-E9EC5B14F14B}"/>
              </a:ext>
            </a:extLst>
          </p:cNvPr>
          <p:cNvSpPr txBox="1"/>
          <p:nvPr/>
        </p:nvSpPr>
        <p:spPr>
          <a:xfrm>
            <a:off x="4423317" y="1306503"/>
            <a:ext cx="3806288" cy="23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198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ld Standard TT" panose="020B0604020202020204" charset="0"/>
              </a:rPr>
              <a:t>RTT to Moscow: 25,29 </a:t>
            </a:r>
            <a:r>
              <a:rPr lang="en-US" dirty="0" err="1">
                <a:solidFill>
                  <a:schemeClr val="tx1"/>
                </a:solidFill>
                <a:latin typeface="Old Standard TT" panose="020B0604020202020204" charset="0"/>
              </a:rPr>
              <a:t>ms</a:t>
            </a:r>
            <a:endParaRPr lang="en-US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785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8372927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dirty="0">
                <a:latin typeface="Lexend ExtraBold" panose="020B0604020202020204" charset="0"/>
              </a:rPr>
              <a:t>RTT (3)</a:t>
            </a: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33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E5052793-E009-C045-739F-2B7287754140}"/>
              </a:ext>
            </a:extLst>
          </p:cNvPr>
          <p:cNvSpPr txBox="1"/>
          <p:nvPr/>
        </p:nvSpPr>
        <p:spPr>
          <a:xfrm>
            <a:off x="658120" y="1394875"/>
            <a:ext cx="7827760" cy="2798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2920" lvl="1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Old Standard TT" panose="020B0604020202020204" charset="0"/>
              </a:rPr>
              <a:t>Comparing to other round trip time (RTT) values for satellite communication between Paris and Los Angeles, considering different types of satellites:</a:t>
            </a:r>
          </a:p>
          <a:p>
            <a:pPr marL="434340" lvl="1" indent="-217170">
              <a:lnSpc>
                <a:spcPts val="2160"/>
              </a:lnSpc>
            </a:pPr>
            <a:endParaRPr lang="en-US" sz="1600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r>
              <a:rPr lang="en-US" sz="1600" dirty="0">
                <a:solidFill>
                  <a:schemeClr val="tx1"/>
                </a:solidFill>
                <a:latin typeface="Old Standard TT" panose="020B0604020202020204" charset="0"/>
              </a:rPr>
              <a:t>   </a:t>
            </a:r>
            <a:r>
              <a:rPr lang="en-US" sz="1600" b="1" dirty="0">
                <a:solidFill>
                  <a:schemeClr val="tx1"/>
                </a:solidFill>
                <a:latin typeface="Old Standard TT" panose="020B0604020202020204" charset="0"/>
              </a:rPr>
              <a:t>Geostationary Satellite:</a:t>
            </a:r>
          </a:p>
          <a:p>
            <a:pPr marL="434340" lvl="1" indent="-217170">
              <a:lnSpc>
                <a:spcPts val="2160"/>
              </a:lnSpc>
            </a:pPr>
            <a:r>
              <a:rPr lang="en-US" sz="1600" dirty="0">
                <a:solidFill>
                  <a:schemeClr val="tx1"/>
                </a:solidFill>
                <a:latin typeface="Old Standard TT" panose="020B0604020202020204" charset="0"/>
              </a:rPr>
              <a:t>        RTT: Approximately 238 milliseconds</a:t>
            </a:r>
          </a:p>
          <a:p>
            <a:pPr marL="434340" lvl="1" indent="-217170">
              <a:lnSpc>
                <a:spcPts val="2160"/>
              </a:lnSpc>
            </a:pPr>
            <a:endParaRPr lang="en-US" sz="1600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434340" lvl="1" indent="-217170">
              <a:lnSpc>
                <a:spcPts val="2160"/>
              </a:lnSpc>
            </a:pPr>
            <a:r>
              <a:rPr lang="en-US" sz="1600" dirty="0">
                <a:solidFill>
                  <a:schemeClr val="tx1"/>
                </a:solidFill>
                <a:latin typeface="Old Standard TT" panose="020B0604020202020204" charset="0"/>
              </a:rPr>
              <a:t>   </a:t>
            </a:r>
            <a:r>
              <a:rPr lang="en-US" sz="1600" b="1" dirty="0">
                <a:solidFill>
                  <a:schemeClr val="tx1"/>
                </a:solidFill>
                <a:latin typeface="Old Standard TT" panose="020B0604020202020204" charset="0"/>
              </a:rPr>
              <a:t>Low Earth Orbit (LEO) Satellite:</a:t>
            </a:r>
          </a:p>
          <a:p>
            <a:pPr marL="434340" lvl="1" indent="-217170">
              <a:lnSpc>
                <a:spcPts val="2160"/>
              </a:lnSpc>
            </a:pPr>
            <a:r>
              <a:rPr lang="en-US" sz="1600" dirty="0">
                <a:solidFill>
                  <a:schemeClr val="tx1"/>
                </a:solidFill>
                <a:latin typeface="Old Standard TT" panose="020B0604020202020204" charset="0"/>
              </a:rPr>
              <a:t>    RTT: Varies depending on the specific orbit and configuration of the LEO satellite   constellation being used. It could range from around 20 milliseconds to 100 milliseconds or more.</a:t>
            </a:r>
          </a:p>
        </p:txBody>
      </p:sp>
    </p:spTree>
    <p:extLst>
      <p:ext uri="{BB962C8B-B14F-4D97-AF65-F5344CB8AC3E}">
        <p14:creationId xmlns:p14="http://schemas.microsoft.com/office/powerpoint/2010/main" val="3368651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8372927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dirty="0">
                <a:latin typeface="Lexend ExtraBold" panose="020B0604020202020204" charset="0"/>
              </a:rPr>
              <a:t>RTT (4)</a:t>
            </a: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34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E5052793-E009-C045-739F-2B7287754140}"/>
              </a:ext>
            </a:extLst>
          </p:cNvPr>
          <p:cNvSpPr txBox="1"/>
          <p:nvPr/>
        </p:nvSpPr>
        <p:spPr>
          <a:xfrm>
            <a:off x="545167" y="1060511"/>
            <a:ext cx="7827760" cy="1099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>
              <a:lnSpc>
                <a:spcPts val="2160"/>
              </a:lnSpc>
            </a:pPr>
            <a:endParaRPr lang="en-US" sz="1600" dirty="0">
              <a:solidFill>
                <a:schemeClr val="tx1"/>
              </a:solidFill>
              <a:latin typeface="Old Standard TT" panose="020B0604020202020204" charset="0"/>
            </a:endParaRPr>
          </a:p>
          <a:p>
            <a:pPr marL="502920" lvl="1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Old Standard TT" panose="020B0604020202020204" charset="0"/>
              </a:rPr>
              <a:t>Comparison with terrestrial networks, ping times between distant locations can vary significantly depending on many factors.</a:t>
            </a:r>
          </a:p>
          <a:p>
            <a:pPr marL="434340" lvl="1" indent="-217170">
              <a:lnSpc>
                <a:spcPts val="2160"/>
              </a:lnSpc>
            </a:pPr>
            <a:r>
              <a:rPr lang="en-US" sz="1600" dirty="0">
                <a:solidFill>
                  <a:schemeClr val="tx1"/>
                </a:solidFill>
                <a:latin typeface="Old Standard TT" panose="020B0604020202020204" charset="0"/>
              </a:rPr>
              <a:t> </a:t>
            </a: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C6EAFBA7-DB6A-4858-75B2-3CA595152F50}"/>
              </a:ext>
            </a:extLst>
          </p:cNvPr>
          <p:cNvSpPr/>
          <p:nvPr/>
        </p:nvSpPr>
        <p:spPr>
          <a:xfrm>
            <a:off x="1724250" y="2048467"/>
            <a:ext cx="5695500" cy="2455675"/>
          </a:xfrm>
          <a:custGeom>
            <a:avLst/>
            <a:gdLst/>
            <a:ahLst/>
            <a:cxnLst/>
            <a:rect l="l" t="t" r="r" b="b"/>
            <a:pathLst>
              <a:path w="12849958" h="6583648">
                <a:moveTo>
                  <a:pt x="0" y="0"/>
                </a:moveTo>
                <a:lnTo>
                  <a:pt x="12849957" y="0"/>
                </a:lnTo>
                <a:lnTo>
                  <a:pt x="12849957" y="6583648"/>
                </a:lnTo>
                <a:lnTo>
                  <a:pt x="0" y="6583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5" b="-3875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46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71073" y="527846"/>
            <a:ext cx="8372927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dirty="0">
                <a:latin typeface="Lexend ExtraBold" panose="020B0604020202020204" charset="0"/>
              </a:rPr>
              <a:t>RTT (5)</a:t>
            </a:r>
            <a:endParaRPr lang="en-US" sz="3200" dirty="0">
              <a:solidFill>
                <a:schemeClr val="tx1"/>
              </a:solidFill>
              <a:latin typeface="Lexend Extra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Google Shape;349;p33">
            <a:extLst>
              <a:ext uri="{FF2B5EF4-FFF2-40B4-BE49-F238E27FC236}">
                <a16:creationId xmlns:a16="http://schemas.microsoft.com/office/drawing/2014/main" id="{2DFC0BBF-379A-E3CF-8AF9-9C47021A1E0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35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DCC66523-1E31-5D25-AC26-564E7A790686}"/>
              </a:ext>
            </a:extLst>
          </p:cNvPr>
          <p:cNvSpPr/>
          <p:nvPr/>
        </p:nvSpPr>
        <p:spPr>
          <a:xfrm>
            <a:off x="1173881" y="1293541"/>
            <a:ext cx="6796238" cy="2821395"/>
          </a:xfrm>
          <a:custGeom>
            <a:avLst/>
            <a:gdLst/>
            <a:ahLst/>
            <a:cxnLst/>
            <a:rect l="l" t="t" r="r" b="b"/>
            <a:pathLst>
              <a:path w="11694154" h="6339136">
                <a:moveTo>
                  <a:pt x="0" y="0"/>
                </a:moveTo>
                <a:lnTo>
                  <a:pt x="11694154" y="0"/>
                </a:lnTo>
                <a:lnTo>
                  <a:pt x="11694154" y="6339136"/>
                </a:lnTo>
                <a:lnTo>
                  <a:pt x="0" y="633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" t="-31500" r="-497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8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24250" y="2881450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349" name="Google Shape;349;p33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36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774371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7"/>
          <p:cNvSpPr txBox="1">
            <a:spLocks noGrp="1"/>
          </p:cNvSpPr>
          <p:nvPr>
            <p:ph type="title" idx="8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718" name="Google Shape;718;p57"/>
          <p:cNvSpPr txBox="1">
            <a:spLocks noGrp="1"/>
          </p:cNvSpPr>
          <p:nvPr>
            <p:ph type="subTitle" idx="1"/>
          </p:nvPr>
        </p:nvSpPr>
        <p:spPr>
          <a:xfrm flipH="1">
            <a:off x="199257" y="1702652"/>
            <a:ext cx="3244358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(LEO) satellite networks offer reduced latency and improved reliability</a:t>
            </a:r>
            <a:endParaRPr dirty="0"/>
          </a:p>
        </p:txBody>
      </p:sp>
      <p:sp>
        <p:nvSpPr>
          <p:cNvPr id="720" name="Google Shape;720;p57"/>
          <p:cNvSpPr txBox="1">
            <a:spLocks noGrp="1"/>
          </p:cNvSpPr>
          <p:nvPr>
            <p:ph type="subTitle" idx="3"/>
          </p:nvPr>
        </p:nvSpPr>
        <p:spPr>
          <a:xfrm flipH="1">
            <a:off x="5764529" y="2969011"/>
            <a:ext cx="21207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How to build an optimized version of the ISL grid?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22" name="Google Shape;722;p57"/>
          <p:cNvSpPr txBox="1">
            <a:spLocks noGrp="1"/>
          </p:cNvSpPr>
          <p:nvPr>
            <p:ph type="subTitle" idx="5"/>
          </p:nvPr>
        </p:nvSpPr>
        <p:spPr>
          <a:xfrm>
            <a:off x="5770429" y="1542875"/>
            <a:ext cx="2897786" cy="94013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project underlines the importance of advancements in constellation design, ISL management.</a:t>
            </a:r>
            <a:endParaRPr dirty="0"/>
          </a:p>
        </p:txBody>
      </p:sp>
      <p:sp>
        <p:nvSpPr>
          <p:cNvPr id="725" name="Google Shape;725;p57"/>
          <p:cNvSpPr/>
          <p:nvPr/>
        </p:nvSpPr>
        <p:spPr>
          <a:xfrm flipH="1">
            <a:off x="3557706" y="1739283"/>
            <a:ext cx="622200" cy="62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17;p57">
            <a:extLst>
              <a:ext uri="{FF2B5EF4-FFF2-40B4-BE49-F238E27FC236}">
                <a16:creationId xmlns:a16="http://schemas.microsoft.com/office/drawing/2014/main" id="{B42C446F-C1CE-4A0A-277D-F458A6D13E7B}"/>
              </a:ext>
            </a:extLst>
          </p:cNvPr>
          <p:cNvSpPr txBox="1">
            <a:spLocks/>
          </p:cNvSpPr>
          <p:nvPr/>
        </p:nvSpPr>
        <p:spPr>
          <a:xfrm flipH="1">
            <a:off x="3754243" y="1934000"/>
            <a:ext cx="289933" cy="36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3" name="Google Shape;725;p57">
            <a:extLst>
              <a:ext uri="{FF2B5EF4-FFF2-40B4-BE49-F238E27FC236}">
                <a16:creationId xmlns:a16="http://schemas.microsoft.com/office/drawing/2014/main" id="{CC34F69D-323E-6F1A-0092-A29DE8DF71F8}"/>
              </a:ext>
            </a:extLst>
          </p:cNvPr>
          <p:cNvSpPr/>
          <p:nvPr/>
        </p:nvSpPr>
        <p:spPr>
          <a:xfrm flipH="1">
            <a:off x="4951692" y="1742093"/>
            <a:ext cx="622200" cy="62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17;p57">
            <a:extLst>
              <a:ext uri="{FF2B5EF4-FFF2-40B4-BE49-F238E27FC236}">
                <a16:creationId xmlns:a16="http://schemas.microsoft.com/office/drawing/2014/main" id="{195E7302-2BEF-BCD2-5CA0-F763B41C1F11}"/>
              </a:ext>
            </a:extLst>
          </p:cNvPr>
          <p:cNvSpPr txBox="1">
            <a:spLocks/>
          </p:cNvSpPr>
          <p:nvPr/>
        </p:nvSpPr>
        <p:spPr>
          <a:xfrm flipH="1">
            <a:off x="5148229" y="1936810"/>
            <a:ext cx="289933" cy="36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5" name="Google Shape;725;p57">
            <a:extLst>
              <a:ext uri="{FF2B5EF4-FFF2-40B4-BE49-F238E27FC236}">
                <a16:creationId xmlns:a16="http://schemas.microsoft.com/office/drawing/2014/main" id="{C3D8D31B-E21E-B9E9-DA30-8E163EF111AF}"/>
              </a:ext>
            </a:extLst>
          </p:cNvPr>
          <p:cNvSpPr/>
          <p:nvPr/>
        </p:nvSpPr>
        <p:spPr>
          <a:xfrm flipH="1">
            <a:off x="3557706" y="2916513"/>
            <a:ext cx="622200" cy="62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17;p57">
            <a:extLst>
              <a:ext uri="{FF2B5EF4-FFF2-40B4-BE49-F238E27FC236}">
                <a16:creationId xmlns:a16="http://schemas.microsoft.com/office/drawing/2014/main" id="{2ACD5A97-A503-8A6C-58C6-609C2100C5A4}"/>
              </a:ext>
            </a:extLst>
          </p:cNvPr>
          <p:cNvSpPr txBox="1">
            <a:spLocks/>
          </p:cNvSpPr>
          <p:nvPr/>
        </p:nvSpPr>
        <p:spPr>
          <a:xfrm flipH="1">
            <a:off x="3754243" y="3111230"/>
            <a:ext cx="289933" cy="36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1" name="Google Shape;756;p58">
            <a:extLst>
              <a:ext uri="{FF2B5EF4-FFF2-40B4-BE49-F238E27FC236}">
                <a16:creationId xmlns:a16="http://schemas.microsoft.com/office/drawing/2014/main" id="{7B4A99AD-017B-EEC9-FCD9-A2B4CDEB2A7D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37</a:t>
            </a:r>
          </a:p>
        </p:txBody>
      </p:sp>
      <p:sp>
        <p:nvSpPr>
          <p:cNvPr id="14" name="Google Shape;725;p57">
            <a:extLst>
              <a:ext uri="{FF2B5EF4-FFF2-40B4-BE49-F238E27FC236}">
                <a16:creationId xmlns:a16="http://schemas.microsoft.com/office/drawing/2014/main" id="{A1329BC3-E2BE-A69B-5339-1B79071C859C}"/>
              </a:ext>
            </a:extLst>
          </p:cNvPr>
          <p:cNvSpPr/>
          <p:nvPr/>
        </p:nvSpPr>
        <p:spPr>
          <a:xfrm flipH="1">
            <a:off x="4964096" y="2916513"/>
            <a:ext cx="622200" cy="62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17;p57">
            <a:extLst>
              <a:ext uri="{FF2B5EF4-FFF2-40B4-BE49-F238E27FC236}">
                <a16:creationId xmlns:a16="http://schemas.microsoft.com/office/drawing/2014/main" id="{958D8EA2-FD18-F673-2FF0-F8552CE64D89}"/>
              </a:ext>
            </a:extLst>
          </p:cNvPr>
          <p:cNvSpPr txBox="1">
            <a:spLocks/>
          </p:cNvSpPr>
          <p:nvPr/>
        </p:nvSpPr>
        <p:spPr>
          <a:xfrm flipH="1">
            <a:off x="5148229" y="3126926"/>
            <a:ext cx="289933" cy="36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16" name="Google Shape;722;p57">
            <a:extLst>
              <a:ext uri="{FF2B5EF4-FFF2-40B4-BE49-F238E27FC236}">
                <a16:creationId xmlns:a16="http://schemas.microsoft.com/office/drawing/2014/main" id="{F93DA52D-F80F-F19C-E38B-6A1E83A3A771}"/>
              </a:ext>
            </a:extLst>
          </p:cNvPr>
          <p:cNvSpPr txBox="1">
            <a:spLocks/>
          </p:cNvSpPr>
          <p:nvPr/>
        </p:nvSpPr>
        <p:spPr>
          <a:xfrm>
            <a:off x="199257" y="2864010"/>
            <a:ext cx="33767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What strategies and technologies are most effective for integrating LEO satellite networks with existing terrestrial communication networks to create a seamless global communication system?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" name="Google Shape;369;p35">
            <a:extLst>
              <a:ext uri="{FF2B5EF4-FFF2-40B4-BE49-F238E27FC236}">
                <a16:creationId xmlns:a16="http://schemas.microsoft.com/office/drawing/2014/main" id="{5187E9F5-3DB9-5384-C635-DE46B3809BA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38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Google Shape;2755;p79">
            <a:extLst>
              <a:ext uri="{FF2B5EF4-FFF2-40B4-BE49-F238E27FC236}">
                <a16:creationId xmlns:a16="http://schemas.microsoft.com/office/drawing/2014/main" id="{40891B00-51F9-5FA1-CA59-16AF1CBDB17B}"/>
              </a:ext>
            </a:extLst>
          </p:cNvPr>
          <p:cNvSpPr txBox="1">
            <a:spLocks/>
          </p:cNvSpPr>
          <p:nvPr/>
        </p:nvSpPr>
        <p:spPr>
          <a:xfrm>
            <a:off x="1296702" y="1450973"/>
            <a:ext cx="6550595" cy="286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/>
            <a:r>
              <a:rPr lang="en-US" dirty="0">
                <a:latin typeface="Old Standard TT" panose="020B0604020202020204" charset="0"/>
              </a:rPr>
              <a:t>LEO Satellite Networking Relaunched: Survey and Current Research Challenges Cedric Westphal, Lin Han, Richard Li</a:t>
            </a:r>
          </a:p>
          <a:p>
            <a:pPr marL="285750" indent="-285750"/>
            <a:endParaRPr lang="en-US" dirty="0">
              <a:latin typeface="Old Standard TT" panose="020B0604020202020204" charset="0"/>
            </a:endParaRPr>
          </a:p>
          <a:p>
            <a:pPr marL="285750" indent="-285750"/>
            <a:endParaRPr lang="en-US" dirty="0">
              <a:latin typeface="Old Standard TT" panose="020B0604020202020204" charset="0"/>
            </a:endParaRPr>
          </a:p>
          <a:p>
            <a:pPr marL="285750" indent="-285750"/>
            <a:r>
              <a:rPr lang="en-US" dirty="0">
                <a:latin typeface="Old Standard TT" panose="020B0604020202020204" charset="0"/>
                <a:hlinkClick r:id="rId3"/>
              </a:rPr>
              <a:t>https://savi.sourceforge.io/download/</a:t>
            </a:r>
            <a:endParaRPr lang="en-US" dirty="0">
              <a:latin typeface="Old Standard TT" panose="020B0604020202020204" charset="0"/>
            </a:endParaRPr>
          </a:p>
          <a:p>
            <a:pPr marL="285750" indent="-285750"/>
            <a:endParaRPr lang="en-US" dirty="0">
              <a:latin typeface="Old Standard TT" panose="020B0604020202020204" charset="0"/>
            </a:endParaRPr>
          </a:p>
          <a:p>
            <a:pPr marL="285750" indent="-285750"/>
            <a:endParaRPr lang="en-US" dirty="0">
              <a:latin typeface="Old Standard TT" panose="020B0604020202020204" charset="0"/>
            </a:endParaRPr>
          </a:p>
          <a:p>
            <a:pPr marL="285750" indent="-285750"/>
            <a:r>
              <a:rPr lang="en-US" dirty="0">
                <a:latin typeface="Old Standard TT" panose="020B0604020202020204" charset="0"/>
                <a:hlinkClick r:id="rId4"/>
              </a:rPr>
              <a:t>https://savi.sourceforge.io/manual</a:t>
            </a:r>
            <a:endParaRPr lang="en-US" dirty="0">
              <a:latin typeface="Old Standard TT" panose="020B0604020202020204" charset="0"/>
            </a:endParaRPr>
          </a:p>
          <a:p>
            <a:pPr marL="285750" indent="-285750"/>
            <a:endParaRPr lang="en-US" dirty="0">
              <a:latin typeface="Old Standard TT" panose="020B0604020202020204" charset="0"/>
            </a:endParaRPr>
          </a:p>
          <a:p>
            <a:pPr marL="285750" indent="-285750"/>
            <a:endParaRPr lang="en-US" dirty="0">
              <a:latin typeface="Old Standard TT" panose="020B0604020202020204" charset="0"/>
            </a:endParaRPr>
          </a:p>
          <a:p>
            <a:pPr marL="285750" indent="-285750"/>
            <a:r>
              <a:rPr lang="en-US" dirty="0">
                <a:latin typeface="Old Standard TT" panose="020B0604020202020204" charset="0"/>
                <a:hlinkClick r:id="rId5"/>
              </a:rPr>
              <a:t>https://frankrayal.com/2021/07/07/latency-in-leo-</a:t>
            </a:r>
            <a:r>
              <a:rPr lang="en-US" dirty="0">
                <a:latin typeface="Old Standard TT" panose="020B0604020202020204" charset="0"/>
              </a:rPr>
              <a:t>satellites-vs-terrestrial-fiber/</a:t>
            </a:r>
          </a:p>
          <a:p>
            <a:pPr marL="0" indent="0">
              <a:buFont typeface="Anaheim"/>
              <a:buNone/>
            </a:pPr>
            <a:endParaRPr lang="en-US" dirty="0">
              <a:latin typeface="Old Standard TT" panose="020B0604020202020204" charset="0"/>
            </a:endParaRPr>
          </a:p>
          <a:p>
            <a:pPr marL="0" indent="0">
              <a:buFont typeface="Anaheim"/>
              <a:buNone/>
            </a:pPr>
            <a:endParaRPr lang="en-US" dirty="0">
              <a:solidFill>
                <a:srgbClr val="006D21"/>
              </a:solidFill>
              <a:latin typeface="Old Standard TT" panose="020B0604020202020204" charset="0"/>
            </a:endParaRPr>
          </a:p>
          <a:p>
            <a:pPr marL="285750" indent="-285750"/>
            <a:endParaRPr lang="en-US" dirty="0">
              <a:solidFill>
                <a:srgbClr val="006D21"/>
              </a:solidFill>
              <a:latin typeface="Old Standard TT" panose="020B0604020202020204" charset="0"/>
            </a:endParaRPr>
          </a:p>
          <a:p>
            <a:pPr marL="0" indent="0">
              <a:buFont typeface="Anaheim"/>
              <a:buNone/>
            </a:pPr>
            <a:endParaRPr lang="en-US" dirty="0">
              <a:solidFill>
                <a:srgbClr val="006D21"/>
              </a:solidFill>
              <a:latin typeface="Old Standard TT" panose="020B0604020202020204" charset="0"/>
            </a:endParaRPr>
          </a:p>
          <a:p>
            <a:pPr marL="0" indent="0">
              <a:buFont typeface="Anaheim"/>
              <a:buNone/>
            </a:pPr>
            <a:endParaRPr lang="en-US" dirty="0">
              <a:solidFill>
                <a:srgbClr val="006D21"/>
              </a:solidFill>
              <a:latin typeface="Old Standard TT" panose="020B0604020202020204" charset="0"/>
            </a:endParaRPr>
          </a:p>
          <a:p>
            <a:pPr marL="0" indent="0">
              <a:buFont typeface="Anaheim"/>
              <a:buNone/>
            </a:pPr>
            <a:endParaRPr lang="en-US" dirty="0">
              <a:solidFill>
                <a:srgbClr val="006D21"/>
              </a:solidFill>
              <a:latin typeface="Old Standard TT" panose="020B0604020202020204" charset="0"/>
            </a:endParaRPr>
          </a:p>
          <a:p>
            <a:pPr marL="0" indent="0">
              <a:buFont typeface="Anaheim"/>
              <a:buNone/>
            </a:pPr>
            <a:endParaRPr lang="en-US" dirty="0">
              <a:solidFill>
                <a:srgbClr val="006D21"/>
              </a:solidFill>
              <a:latin typeface="Old Standard T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49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504645" y="388254"/>
            <a:ext cx="7658048" cy="9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r>
              <a:rPr lang="en" sz="4400" dirty="0"/>
              <a:t>(1)</a:t>
            </a:r>
            <a:endParaRPr sz="4400"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subTitle" idx="1"/>
          </p:nvPr>
        </p:nvSpPr>
        <p:spPr>
          <a:xfrm>
            <a:off x="878827" y="1477486"/>
            <a:ext cx="7499455" cy="3218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 CNN is a type of artificial neural network specifically designed to process and analyze grid-like data structures.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Consists of Convolution layers, Activation Functions, Pooling layers, FCL, and an output Layer.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CNN has been successfully applied in many domains achieving state of the art performance in recognizing and classifying images.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CNN heavily relies on the quality and quantity of the training data.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Application of CNNs to radar signal processing is challenging due to the lack of training data.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69" name="Google Shape;369;p35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4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8"/>
          <p:cNvSpPr txBox="1">
            <a:spLocks noGrp="1"/>
          </p:cNvSpPr>
          <p:nvPr>
            <p:ph type="title"/>
          </p:nvPr>
        </p:nvSpPr>
        <p:spPr>
          <a:xfrm>
            <a:off x="2057257" y="1762317"/>
            <a:ext cx="4553700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753" name="Google Shape;753;p58"/>
          <p:cNvSpPr txBox="1">
            <a:spLocks noGrp="1"/>
          </p:cNvSpPr>
          <p:nvPr>
            <p:ph type="subTitle" idx="1"/>
          </p:nvPr>
        </p:nvSpPr>
        <p:spPr>
          <a:xfrm>
            <a:off x="2728269" y="2637453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756" name="Google Shape;756;p58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39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CA732-239E-AC50-843E-51B10FF9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85" y="3587786"/>
            <a:ext cx="5382376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64;p35">
            <a:extLst>
              <a:ext uri="{FF2B5EF4-FFF2-40B4-BE49-F238E27FC236}">
                <a16:creationId xmlns:a16="http://schemas.microsoft.com/office/drawing/2014/main" id="{99D9D599-E3A8-A3DC-E0DA-78098A88D20A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032959" y="686361"/>
            <a:ext cx="7702550" cy="623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INTRODUCTION(2)</a:t>
            </a:r>
            <a:endParaRPr sz="4000" dirty="0"/>
          </a:p>
        </p:txBody>
      </p:sp>
      <p:sp>
        <p:nvSpPr>
          <p:cNvPr id="35" name="Google Shape;369;p35">
            <a:extLst>
              <a:ext uri="{FF2B5EF4-FFF2-40B4-BE49-F238E27FC236}">
                <a16:creationId xmlns:a16="http://schemas.microsoft.com/office/drawing/2014/main" id="{7D598A49-4243-3C1A-3D78-E9718EA52C2B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5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" name="Google Shape;365;p35">
            <a:extLst>
              <a:ext uri="{FF2B5EF4-FFF2-40B4-BE49-F238E27FC236}">
                <a16:creationId xmlns:a16="http://schemas.microsoft.com/office/drawing/2014/main" id="{BDF46D86-9D96-A510-1FAD-C0933BA26F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8827" y="1477486"/>
            <a:ext cx="7499455" cy="3218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Due to the limitations of conventional processing methods in complex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paper target the use of CNNs to improve adaptive beamforming for detection of low, slow, small unmanned aerial systems (UASs) in urban terrain.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Paper explores the application of Convolutional Neural Networks (CNNs) to enhance adaptive beamforming (ABF) in radar systems.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Adaptive array processing is crucial in radar signal processing to maximize the Signal-to-Noise Ratio (SINR).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24250" y="2881450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349" name="Google Shape;349;p33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474316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74;p36">
            <a:extLst>
              <a:ext uri="{FF2B5EF4-FFF2-40B4-BE49-F238E27FC236}">
                <a16:creationId xmlns:a16="http://schemas.microsoft.com/office/drawing/2014/main" id="{F9908118-76A4-09F2-AD41-311DC173C413}"/>
              </a:ext>
            </a:extLst>
          </p:cNvPr>
          <p:cNvSpPr txBox="1">
            <a:spLocks/>
          </p:cNvSpPr>
          <p:nvPr/>
        </p:nvSpPr>
        <p:spPr>
          <a:xfrm>
            <a:off x="1032959" y="1398738"/>
            <a:ext cx="7277099" cy="313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NimbusRomNo9L"/>
              </a:rPr>
              <a:t>S</a:t>
            </a:r>
            <a:r>
              <a:rPr lang="en-US" dirty="0">
                <a:solidFill>
                  <a:srgbClr val="231F20"/>
                </a:solidFill>
                <a:effectLst/>
                <a:latin typeface="NimbusRomNo9L"/>
              </a:rPr>
              <a:t>itu “pattern of life” radar data used to train the CNN model.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31F20"/>
                </a:solidFill>
                <a:effectLst/>
                <a:latin typeface="NimbusRomNo9L"/>
              </a:rPr>
              <a:t>ResNet</a:t>
            </a:r>
            <a:r>
              <a:rPr lang="en-US" dirty="0">
                <a:solidFill>
                  <a:srgbClr val="231F20"/>
                </a:solidFill>
                <a:effectLst/>
                <a:latin typeface="NimbusRomNo9L"/>
              </a:rPr>
              <a:t>-like CNN structure used to classify components from blind source separation (BSS) outputs.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effectLst/>
                <a:latin typeface="NimbusRomNo9L"/>
              </a:rPr>
              <a:t>Classification results identify clutter components to improve SINR on targets of interest.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effectLst/>
                <a:latin typeface="NimbusRomNo9L"/>
              </a:rPr>
              <a:t>FPGA implementation was considered to reduce power consumption while maintaining radar signal processing speed.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Utilized High-Level Synthesis (HLS) for high-performance and energy efficiency.</a:t>
            </a:r>
            <a:endParaRPr lang="en-US" dirty="0">
              <a:solidFill>
                <a:srgbClr val="231F20"/>
              </a:solidFill>
              <a:effectLst/>
              <a:latin typeface="NimbusRomNo9L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Google Shape;364;p35">
            <a:extLst>
              <a:ext uri="{FF2B5EF4-FFF2-40B4-BE49-F238E27FC236}">
                <a16:creationId xmlns:a16="http://schemas.microsoft.com/office/drawing/2014/main" id="{99D9D599-E3A8-A3DC-E0DA-78098A88D20A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032959" y="686361"/>
            <a:ext cx="7702550" cy="623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</p:txBody>
      </p:sp>
      <p:sp>
        <p:nvSpPr>
          <p:cNvPr id="2" name="Google Shape;369;p35">
            <a:extLst>
              <a:ext uri="{FF2B5EF4-FFF2-40B4-BE49-F238E27FC236}">
                <a16:creationId xmlns:a16="http://schemas.microsoft.com/office/drawing/2014/main" id="{84416AEC-D2EE-4F8D-4203-3394BB8FC3E3}"/>
              </a:ext>
            </a:extLst>
          </p:cNvPr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6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636479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7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" name="Google Shape;374;p36">
            <a:extLst>
              <a:ext uri="{FF2B5EF4-FFF2-40B4-BE49-F238E27FC236}">
                <a16:creationId xmlns:a16="http://schemas.microsoft.com/office/drawing/2014/main" id="{6294C849-C155-479A-2447-70AB3F20CB9B}"/>
              </a:ext>
            </a:extLst>
          </p:cNvPr>
          <p:cNvSpPr txBox="1">
            <a:spLocks/>
          </p:cNvSpPr>
          <p:nvPr/>
        </p:nvSpPr>
        <p:spPr>
          <a:xfrm>
            <a:off x="515445" y="1069180"/>
            <a:ext cx="8113109" cy="313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58470" lvl="1" indent="-285750" algn="l">
              <a:lnSpc>
                <a:spcPts val="3473"/>
              </a:lnSpc>
              <a:buFont typeface="Arial" panose="020B0604020202020204" pitchFamily="34" charset="0"/>
              <a:buChar char="•"/>
            </a:pPr>
            <a:r>
              <a:rPr lang="en-US" dirty="0"/>
              <a:t>ResNet10 model with 4 two-layer residual blocks.</a:t>
            </a:r>
          </a:p>
          <a:p>
            <a:pPr marL="458470" lvl="1" indent="-285750" algn="l">
              <a:lnSpc>
                <a:spcPts val="3473"/>
              </a:lnSpc>
              <a:buFont typeface="Arial" panose="020B0604020202020204" pitchFamily="34" charset="0"/>
              <a:buChar char="•"/>
            </a:pPr>
            <a:r>
              <a:rPr lang="en-US" dirty="0"/>
              <a:t>Constrained convolution block size to 3×3 for computational efficiency.</a:t>
            </a:r>
          </a:p>
          <a:p>
            <a:pPr marL="458470" lvl="1" indent="-285750" algn="l">
              <a:lnSpc>
                <a:spcPts val="3473"/>
              </a:lnSpc>
              <a:buFont typeface="Arial" panose="020B0604020202020204" pitchFamily="34" charset="0"/>
              <a:buChar char="•"/>
            </a:pPr>
            <a:r>
              <a:rPr lang="en-US" dirty="0"/>
              <a:t>Two Processing Element (PE) designs were developed: conventional and systolic.</a:t>
            </a:r>
          </a:p>
          <a:p>
            <a:pPr marL="458470" lvl="1" indent="-285750" algn="l">
              <a:lnSpc>
                <a:spcPts val="3473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Didact Gothic" panose="00000500000000000000" pitchFamily="2" charset="0"/>
            </a:endParaRPr>
          </a:p>
        </p:txBody>
      </p:sp>
      <p:sp>
        <p:nvSpPr>
          <p:cNvPr id="5" name="Google Shape;364;p35">
            <a:extLst>
              <a:ext uri="{FF2B5EF4-FFF2-40B4-BE49-F238E27FC236}">
                <a16:creationId xmlns:a16="http://schemas.microsoft.com/office/drawing/2014/main" id="{F3E367EF-90E9-D22B-5AFF-24F23F9B8998}"/>
              </a:ext>
            </a:extLst>
          </p:cNvPr>
          <p:cNvSpPr txBox="1">
            <a:spLocks/>
          </p:cNvSpPr>
          <p:nvPr/>
        </p:nvSpPr>
        <p:spPr>
          <a:xfrm>
            <a:off x="613770" y="597872"/>
            <a:ext cx="7702550" cy="623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latin typeface="Old Standard TT" panose="020B0604020202020204" charset="0"/>
              </a:rPr>
              <a:t>The CNN Model Design</a:t>
            </a:r>
            <a:endParaRPr lang="en-US" sz="2800" b="1" dirty="0">
              <a:latin typeface="Old Standard TT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24250" y="2881450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SaVi</a:t>
            </a:r>
            <a:endParaRPr dirty="0"/>
          </a:p>
        </p:txBody>
      </p:sp>
      <p:sp>
        <p:nvSpPr>
          <p:cNvPr id="349" name="Google Shape;349;p33"/>
          <p:cNvSpPr txBox="1"/>
          <p:nvPr/>
        </p:nvSpPr>
        <p:spPr>
          <a:xfrm>
            <a:off x="1724250" y="46186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8</a:t>
            </a:r>
            <a:endParaRPr sz="1600" i="1"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040866199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1632</Words>
  <Application>Microsoft Office PowerPoint</Application>
  <PresentationFormat>On-screen Show (16:9)</PresentationFormat>
  <Paragraphs>315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Cabin</vt:lpstr>
      <vt:lpstr>Lexend ExtraBold</vt:lpstr>
      <vt:lpstr>Didact Gothic</vt:lpstr>
      <vt:lpstr>Roboto Condensed Light</vt:lpstr>
      <vt:lpstr>Old Standard TT</vt:lpstr>
      <vt:lpstr>Arial Unicode MS</vt:lpstr>
      <vt:lpstr>Arial</vt:lpstr>
      <vt:lpstr>Wingdings</vt:lpstr>
      <vt:lpstr>Anaheim</vt:lpstr>
      <vt:lpstr>NimbusRomNo9L</vt:lpstr>
      <vt:lpstr>Formal Research Paper Slideshow by Slidesgo</vt:lpstr>
      <vt:lpstr> Efficient FPGA Implementation of a Convolutional  Neural Network for Radar Signal Processing</vt:lpstr>
      <vt:lpstr>Introduction</vt:lpstr>
      <vt:lpstr>01</vt:lpstr>
      <vt:lpstr>INTRODUCTION(1)</vt:lpstr>
      <vt:lpstr>INTRODUCTION(2)</vt:lpstr>
      <vt:lpstr>02</vt:lpstr>
      <vt:lpstr>PowerPoint Presentation</vt:lpstr>
      <vt:lpstr>PowerPoint Presentation</vt:lpstr>
      <vt:lpstr>02</vt:lpstr>
      <vt:lpstr>SaVi (1)</vt:lpstr>
      <vt:lpstr>SaVi (2)</vt:lpstr>
      <vt:lpstr>SaVi (3)</vt:lpstr>
      <vt:lpstr>03</vt:lpstr>
      <vt:lpstr>Objectives</vt:lpstr>
      <vt:lpstr>04</vt:lpstr>
      <vt:lpstr>Constellations (1)</vt:lpstr>
      <vt:lpstr>Constellations (2)</vt:lpstr>
      <vt:lpstr>Constellations (3)</vt:lpstr>
      <vt:lpstr>Constellations (4)</vt:lpstr>
      <vt:lpstr>05</vt:lpstr>
      <vt:lpstr>Tasks</vt:lpstr>
      <vt:lpstr>06</vt:lpstr>
      <vt:lpstr>Time Slot Selection (1) </vt:lpstr>
      <vt:lpstr>Time Slot Selection (2) </vt:lpstr>
      <vt:lpstr>Timestamps in time zone </vt:lpstr>
      <vt:lpstr>Satellites’ Neighbours in same Orbit</vt:lpstr>
      <vt:lpstr>Grid</vt:lpstr>
      <vt:lpstr>Finding Closest Satellite (1)</vt:lpstr>
      <vt:lpstr>Finding Closest Satellite (2)</vt:lpstr>
      <vt:lpstr>Shortest Path</vt:lpstr>
      <vt:lpstr>Shortest Path</vt:lpstr>
      <vt:lpstr>RTT (1)</vt:lpstr>
      <vt:lpstr>RTT (2)</vt:lpstr>
      <vt:lpstr>RTT (3)</vt:lpstr>
      <vt:lpstr>RTT (4)</vt:lpstr>
      <vt:lpstr>RTT (5)</vt:lpstr>
      <vt:lpstr>07</vt:lpstr>
      <vt:lpstr>Conclusions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LEO Satellites Networks</dc:title>
  <dc:creator>Ahmad Atwi</dc:creator>
  <cp:lastModifiedBy>Ahmad Atwi</cp:lastModifiedBy>
  <cp:revision>25</cp:revision>
  <dcterms:modified xsi:type="dcterms:W3CDTF">2024-07-08T20:13:11Z</dcterms:modified>
</cp:coreProperties>
</file>